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55"/>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9" r:id="rId53"/>
    <p:sldId id="310" r:id="rId54"/>
  </p:sldIdLst>
  <p:sldSz cx="12192000" cy="6858000"/>
  <p:notesSz cx="6858000" cy="9144000"/>
  <p:embeddedFontLst>
    <p:embeddedFont>
      <p:font typeface="Noto Sans Symbols" panose="020B0604020202020204" charset="0"/>
      <p:regular r:id="rId56"/>
      <p:bold r:id="rId57"/>
    </p:embeddedFont>
    <p:embeddedFont>
      <p:font typeface="MS PGothic" panose="020B0600070205080204" pitchFamily="34" charset="-128"/>
      <p:regular r:id="rId58"/>
    </p:embeddedFont>
    <p:embeddedFont>
      <p:font typeface="Garamond" panose="02020404030301010803" pitchFamily="18" charset="0"/>
      <p:regular r:id="rId59"/>
      <p:bold r:id="rId60"/>
      <p:italic r:id="rId61"/>
      <p:boldItalic r:id="rId62"/>
    </p:embeddedFont>
    <p:embeddedFont>
      <p:font typeface="Tahoma" panose="020B0604030504040204" pitchFamily="34" charset="0"/>
      <p:regular r:id="rId63"/>
      <p:bold r:id="rId64"/>
    </p:embeddedFont>
    <p:embeddedFont>
      <p:font typeface="MS PGothic" panose="020B0600070205080204" pitchFamily="34" charset="-128"/>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A8D499-423A-4940-9E00-C2E22F4AE5A8}">
  <a:tblStyle styleId="{7AA8D499-423A-4940-9E00-C2E22F4AE5A8}"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F9310EA-DE64-431A-A53C-A09F3E481D80}"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B7F443D1-13FF-482D-A7CA-0CAD2553884B}" type="slidenum">
              <a:rPr lang="en-CA" altLang="en-US" sz="1200" smtClean="0">
                <a:latin typeface="Tahoma" panose="020B0604030504040204" pitchFamily="34" charset="0"/>
              </a:rPr>
              <a:pPr/>
              <a:t>32</a:t>
            </a:fld>
            <a:endParaRPr lang="en-CA" altLang="en-US" sz="1200" smtClean="0">
              <a:latin typeface="Tahoma" panose="020B0604030504040204" pitchFamily="34" charset="0"/>
            </a:endParaRPr>
          </a:p>
        </p:txBody>
      </p:sp>
      <p:sp>
        <p:nvSpPr>
          <p:cNvPr id="41987" name="Rectangle 2"/>
          <p:cNvSpPr>
            <a:spLocks noChangeArrowheads="1" noTextEdit="1"/>
          </p:cNvSpPr>
          <p:nvPr>
            <p:ph type="sldImg"/>
          </p:nvPr>
        </p:nvSpPr>
        <p:spPr>
          <a:xfrm>
            <a:off x="381000" y="685800"/>
            <a:ext cx="6096000" cy="3429000"/>
          </a:xfrm>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32749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796D7EC2-435A-432C-BE18-E851829351B1}" type="slidenum">
              <a:rPr lang="en-CA" altLang="en-US" sz="1200" smtClean="0">
                <a:latin typeface="Tahoma" panose="020B0604030504040204" pitchFamily="34" charset="0"/>
              </a:rPr>
              <a:pPr/>
              <a:t>34</a:t>
            </a:fld>
            <a:endParaRPr lang="en-CA" altLang="en-US" sz="1200" smtClean="0">
              <a:latin typeface="Tahoma" panose="020B0604030504040204" pitchFamily="34" charset="0"/>
            </a:endParaRPr>
          </a:p>
        </p:txBody>
      </p:sp>
      <p:sp>
        <p:nvSpPr>
          <p:cNvPr id="45059" name="Rectangle 1026"/>
          <p:cNvSpPr>
            <a:spLocks noChangeArrowheads="1" noTextEdit="1"/>
          </p:cNvSpPr>
          <p:nvPr>
            <p:ph type="sldImg"/>
          </p:nvPr>
        </p:nvSpPr>
        <p:spPr>
          <a:xfrm>
            <a:off x="381000" y="685800"/>
            <a:ext cx="6096000" cy="3429000"/>
          </a:xfrm>
          <a:ln/>
        </p:spPr>
      </p:sp>
      <p:sp>
        <p:nvSpPr>
          <p:cNvPr id="4506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391091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732D4660-6A21-4C24-8E2D-0B5F6392E789}" type="slidenum">
              <a:rPr lang="en-CA" altLang="en-US" sz="1200" smtClean="0">
                <a:latin typeface="Tahoma" panose="020B0604030504040204" pitchFamily="34" charset="0"/>
              </a:rPr>
              <a:pPr/>
              <a:t>35</a:t>
            </a:fld>
            <a:endParaRPr lang="en-CA" altLang="en-US" sz="1200" smtClean="0">
              <a:latin typeface="Tahoma" panose="020B0604030504040204" pitchFamily="34" charset="0"/>
            </a:endParaRPr>
          </a:p>
        </p:txBody>
      </p:sp>
      <p:sp>
        <p:nvSpPr>
          <p:cNvPr id="47107" name="Rectangle 2"/>
          <p:cNvSpPr>
            <a:spLocks noChangeArrowheads="1" noTextEdit="1"/>
          </p:cNvSpPr>
          <p:nvPr>
            <p:ph type="sldImg"/>
          </p:nvPr>
        </p:nvSpPr>
        <p:spPr>
          <a:xfrm>
            <a:off x="381000" y="685800"/>
            <a:ext cx="6096000" cy="34290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306844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7FFF2A5B-768E-4536-9D35-64BB3584E085}" type="slidenum">
              <a:rPr lang="en-CA" altLang="en-US" sz="1200" smtClean="0">
                <a:latin typeface="Tahoma" panose="020B0604030504040204" pitchFamily="34" charset="0"/>
              </a:rPr>
              <a:pPr/>
              <a:t>36</a:t>
            </a:fld>
            <a:endParaRPr lang="en-CA" altLang="en-US" sz="1200" smtClean="0">
              <a:latin typeface="Tahoma" panose="020B0604030504040204" pitchFamily="34" charset="0"/>
            </a:endParaRPr>
          </a:p>
        </p:txBody>
      </p:sp>
      <p:sp>
        <p:nvSpPr>
          <p:cNvPr id="49155" name="Rectangle 2"/>
          <p:cNvSpPr>
            <a:spLocks noChangeArrowheads="1" noTextEdit="1"/>
          </p:cNvSpPr>
          <p:nvPr>
            <p:ph type="sldImg"/>
          </p:nvPr>
        </p:nvSpPr>
        <p:spPr>
          <a:xfrm>
            <a:off x="381000" y="685800"/>
            <a:ext cx="6096000" cy="3429000"/>
          </a:xfrm>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881240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416198F2-85F4-40A6-871F-CABDD4C4162C}" type="slidenum">
              <a:rPr lang="en-CA" altLang="en-US" sz="1200" smtClean="0">
                <a:latin typeface="Tahoma" panose="020B0604030504040204" pitchFamily="34" charset="0"/>
              </a:rPr>
              <a:pPr/>
              <a:t>37</a:t>
            </a:fld>
            <a:endParaRPr lang="en-CA" altLang="en-US" sz="1200" smtClean="0">
              <a:latin typeface="Tahoma" panose="020B0604030504040204" pitchFamily="34" charset="0"/>
            </a:endParaRPr>
          </a:p>
        </p:txBody>
      </p:sp>
      <p:sp>
        <p:nvSpPr>
          <p:cNvPr id="51203" name="Rectangle 1026"/>
          <p:cNvSpPr>
            <a:spLocks noChangeArrowheads="1" noTextEdit="1"/>
          </p:cNvSpPr>
          <p:nvPr>
            <p:ph type="sldImg"/>
          </p:nvPr>
        </p:nvSpPr>
        <p:spPr>
          <a:xfrm>
            <a:off x="381000" y="685800"/>
            <a:ext cx="6096000" cy="3429000"/>
          </a:xfrm>
          <a:ln/>
        </p:spPr>
      </p:sp>
      <p:sp>
        <p:nvSpPr>
          <p:cNvPr id="5120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521444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D2F3FFF3-BCBC-45D5-8911-D482E4322CD3}" type="slidenum">
              <a:rPr lang="en-CA" altLang="en-US" sz="1200" smtClean="0">
                <a:latin typeface="Tahoma" panose="020B0604030504040204" pitchFamily="34" charset="0"/>
              </a:rPr>
              <a:pPr/>
              <a:t>38</a:t>
            </a:fld>
            <a:endParaRPr lang="en-CA" altLang="en-US" sz="1200" smtClean="0">
              <a:latin typeface="Tahoma" panose="020B0604030504040204" pitchFamily="34" charset="0"/>
            </a:endParaRPr>
          </a:p>
        </p:txBody>
      </p:sp>
      <p:sp>
        <p:nvSpPr>
          <p:cNvPr id="53251" name="Rectangle 2"/>
          <p:cNvSpPr>
            <a:spLocks noChangeArrowheads="1" noTextEdit="1"/>
          </p:cNvSpPr>
          <p:nvPr>
            <p:ph type="sldImg"/>
          </p:nvPr>
        </p:nvSpPr>
        <p:spPr>
          <a:xfrm>
            <a:off x="381000" y="685800"/>
            <a:ext cx="6096000" cy="342900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0981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B8C8D213-CF3D-4751-BA5D-2BA5BB4C7A36}" type="slidenum">
              <a:rPr lang="en-CA" altLang="en-US" sz="1200" smtClean="0">
                <a:latin typeface="Tahoma" panose="020B0604030504040204" pitchFamily="34" charset="0"/>
              </a:rPr>
              <a:pPr/>
              <a:t>39</a:t>
            </a:fld>
            <a:endParaRPr lang="en-CA" altLang="en-US" sz="1200" smtClean="0">
              <a:latin typeface="Tahoma" panose="020B0604030504040204" pitchFamily="34" charset="0"/>
            </a:endParaRPr>
          </a:p>
        </p:txBody>
      </p:sp>
      <p:sp>
        <p:nvSpPr>
          <p:cNvPr id="55299" name="Rectangle 1026"/>
          <p:cNvSpPr>
            <a:spLocks noChangeArrowheads="1" noTextEdit="1"/>
          </p:cNvSpPr>
          <p:nvPr>
            <p:ph type="sldImg"/>
          </p:nvPr>
        </p:nvSpPr>
        <p:spPr>
          <a:xfrm>
            <a:off x="381000" y="685800"/>
            <a:ext cx="6096000" cy="3429000"/>
          </a:xfrm>
          <a:ln/>
        </p:spPr>
      </p:sp>
      <p:sp>
        <p:nvSpPr>
          <p:cNvPr id="5530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866932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32B8CCF0-965B-4AAF-9BD2-1A1005FDFB90}" type="slidenum">
              <a:rPr lang="en-CA" altLang="en-US" sz="1200" smtClean="0">
                <a:latin typeface="Tahoma" panose="020B0604030504040204" pitchFamily="34" charset="0"/>
              </a:rPr>
              <a:pPr/>
              <a:t>40</a:t>
            </a:fld>
            <a:endParaRPr lang="en-CA" altLang="en-US" sz="1200" smtClean="0">
              <a:latin typeface="Tahoma" panose="020B0604030504040204" pitchFamily="34" charset="0"/>
            </a:endParaRPr>
          </a:p>
        </p:txBody>
      </p:sp>
      <p:sp>
        <p:nvSpPr>
          <p:cNvPr id="57347" name="Rectangle 1026"/>
          <p:cNvSpPr>
            <a:spLocks noChangeArrowheads="1" noTextEdit="1"/>
          </p:cNvSpPr>
          <p:nvPr>
            <p:ph type="sldImg"/>
          </p:nvPr>
        </p:nvSpPr>
        <p:spPr>
          <a:xfrm>
            <a:off x="381000" y="685800"/>
            <a:ext cx="6096000" cy="3429000"/>
          </a:xfrm>
          <a:ln/>
        </p:spPr>
      </p:sp>
      <p:sp>
        <p:nvSpPr>
          <p:cNvPr id="5734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983988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90F949E9-1E38-4990-B2A6-79743F8666E3}" type="slidenum">
              <a:rPr lang="en-CA" altLang="en-US" sz="1200" smtClean="0">
                <a:latin typeface="Tahoma" panose="020B0604030504040204" pitchFamily="34" charset="0"/>
              </a:rPr>
              <a:pPr/>
              <a:t>41</a:t>
            </a:fld>
            <a:endParaRPr lang="en-CA" altLang="en-US" sz="1200" smtClean="0">
              <a:latin typeface="Tahoma" panose="020B0604030504040204" pitchFamily="34" charset="0"/>
            </a:endParaRPr>
          </a:p>
        </p:txBody>
      </p:sp>
      <p:sp>
        <p:nvSpPr>
          <p:cNvPr id="59395" name="Rectangle 1026"/>
          <p:cNvSpPr>
            <a:spLocks noChangeArrowheads="1" noTextEdit="1"/>
          </p:cNvSpPr>
          <p:nvPr>
            <p:ph type="sldImg"/>
          </p:nvPr>
        </p:nvSpPr>
        <p:spPr>
          <a:xfrm>
            <a:off x="381000" y="685800"/>
            <a:ext cx="6096000" cy="3429000"/>
          </a:xfrm>
          <a:ln/>
        </p:spPr>
      </p:sp>
      <p:sp>
        <p:nvSpPr>
          <p:cNvPr id="5939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8016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2231514F-8DE4-4EA6-A67C-3DF4C4D80A94}" type="slidenum">
              <a:rPr lang="en-CA" altLang="en-US" sz="1200" smtClean="0">
                <a:latin typeface="Tahoma" panose="020B0604030504040204" pitchFamily="34" charset="0"/>
              </a:rPr>
              <a:pPr/>
              <a:t>42</a:t>
            </a:fld>
            <a:endParaRPr lang="en-CA" altLang="en-US" sz="1200" smtClean="0">
              <a:latin typeface="Tahoma" panose="020B0604030504040204" pitchFamily="34" charset="0"/>
            </a:endParaRPr>
          </a:p>
        </p:txBody>
      </p:sp>
      <p:sp>
        <p:nvSpPr>
          <p:cNvPr id="61443" name="Rectangle 2"/>
          <p:cNvSpPr>
            <a:spLocks noChangeArrowheads="1" noTextEdit="1"/>
          </p:cNvSpPr>
          <p:nvPr>
            <p:ph type="sldImg"/>
          </p:nvPr>
        </p:nvSpPr>
        <p:spPr>
          <a:xfrm>
            <a:off x="381000" y="685800"/>
            <a:ext cx="6096000" cy="3429000"/>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568657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017F5643-0254-4CA2-9D3E-51D0706BE5BD}" type="slidenum">
              <a:rPr lang="en-CA" altLang="en-US" sz="1200" smtClean="0">
                <a:latin typeface="Tahoma" panose="020B0604030504040204" pitchFamily="34" charset="0"/>
              </a:rPr>
              <a:pPr/>
              <a:t>43</a:t>
            </a:fld>
            <a:endParaRPr lang="en-CA" altLang="en-US" sz="1200" smtClean="0">
              <a:latin typeface="Tahoma" panose="020B0604030504040204" pitchFamily="34" charset="0"/>
            </a:endParaRPr>
          </a:p>
        </p:txBody>
      </p:sp>
      <p:sp>
        <p:nvSpPr>
          <p:cNvPr id="63491" name="Rectangle 1026"/>
          <p:cNvSpPr>
            <a:spLocks noChangeArrowheads="1" noTextEdit="1"/>
          </p:cNvSpPr>
          <p:nvPr>
            <p:ph type="sldImg"/>
          </p:nvPr>
        </p:nvSpPr>
        <p:spPr>
          <a:xfrm>
            <a:off x="381000" y="685800"/>
            <a:ext cx="6096000" cy="3429000"/>
          </a:xfrm>
          <a:ln/>
        </p:spPr>
      </p:sp>
      <p:sp>
        <p:nvSpPr>
          <p:cNvPr id="6349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234392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85D64351-88EF-4068-BCF5-EF48478E53D4}" type="slidenum">
              <a:rPr lang="en-CA" altLang="en-US" sz="1200" smtClean="0">
                <a:latin typeface="Tahoma" panose="020B0604030504040204" pitchFamily="34" charset="0"/>
              </a:rPr>
              <a:pPr/>
              <a:t>44</a:t>
            </a:fld>
            <a:endParaRPr lang="en-CA" altLang="en-US" sz="1200" smtClean="0">
              <a:latin typeface="Tahoma" panose="020B0604030504040204" pitchFamily="34" charset="0"/>
            </a:endParaRPr>
          </a:p>
        </p:txBody>
      </p:sp>
      <p:sp>
        <p:nvSpPr>
          <p:cNvPr id="65539" name="Rectangle 2"/>
          <p:cNvSpPr>
            <a:spLocks noChangeArrowheads="1" noTextEdit="1"/>
          </p:cNvSpPr>
          <p:nvPr>
            <p:ph type="sldImg"/>
          </p:nvPr>
        </p:nvSpPr>
        <p:spPr>
          <a:xfrm>
            <a:off x="381000" y="685800"/>
            <a:ext cx="6096000" cy="34290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44645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F9F87209-EBF3-4C4F-B719-10C4AFA7EAD0}" type="slidenum">
              <a:rPr lang="en-CA" altLang="en-US" sz="1200" smtClean="0">
                <a:latin typeface="Tahoma" panose="020B0604030504040204" pitchFamily="34" charset="0"/>
              </a:rPr>
              <a:pPr/>
              <a:t>45</a:t>
            </a:fld>
            <a:endParaRPr lang="en-CA" altLang="en-US" sz="1200" smtClean="0">
              <a:latin typeface="Tahoma" panose="020B0604030504040204" pitchFamily="34" charset="0"/>
            </a:endParaRPr>
          </a:p>
        </p:txBody>
      </p:sp>
      <p:sp>
        <p:nvSpPr>
          <p:cNvPr id="67587" name="Rectangle 1026"/>
          <p:cNvSpPr>
            <a:spLocks noChangeArrowheads="1" noTextEdit="1"/>
          </p:cNvSpPr>
          <p:nvPr>
            <p:ph type="sldImg"/>
          </p:nvPr>
        </p:nvSpPr>
        <p:spPr>
          <a:xfrm>
            <a:off x="381000" y="685800"/>
            <a:ext cx="6096000" cy="3429000"/>
          </a:xfrm>
          <a:ln/>
        </p:spPr>
      </p:sp>
      <p:sp>
        <p:nvSpPr>
          <p:cNvPr id="6758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64825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D938E29A-EB2C-446D-AFBF-2E9B659FD300}" type="slidenum">
              <a:rPr lang="en-CA" altLang="en-US" sz="1200" smtClean="0">
                <a:latin typeface="Tahoma" panose="020B0604030504040204" pitchFamily="34" charset="0"/>
              </a:rPr>
              <a:pPr/>
              <a:t>46</a:t>
            </a:fld>
            <a:endParaRPr lang="en-CA" altLang="en-US" sz="1200" smtClean="0">
              <a:latin typeface="Tahoma" panose="020B0604030504040204" pitchFamily="34" charset="0"/>
            </a:endParaRPr>
          </a:p>
        </p:txBody>
      </p:sp>
      <p:sp>
        <p:nvSpPr>
          <p:cNvPr id="69635" name="Rectangle 2"/>
          <p:cNvSpPr>
            <a:spLocks noChangeArrowheads="1" noTextEdit="1"/>
          </p:cNvSpPr>
          <p:nvPr>
            <p:ph type="sldImg"/>
          </p:nvPr>
        </p:nvSpPr>
        <p:spPr>
          <a:xfrm>
            <a:off x="381000" y="685800"/>
            <a:ext cx="6096000" cy="34290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576250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56BEE8DD-96CF-4C3E-A10B-601E80146709}" type="slidenum">
              <a:rPr lang="en-CA" altLang="en-US" sz="1200" smtClean="0">
                <a:latin typeface="Tahoma" panose="020B0604030504040204" pitchFamily="34" charset="0"/>
              </a:rPr>
              <a:pPr/>
              <a:t>47</a:t>
            </a:fld>
            <a:endParaRPr lang="en-CA" altLang="en-US" sz="1200" smtClean="0">
              <a:latin typeface="Tahoma" panose="020B0604030504040204" pitchFamily="34" charset="0"/>
            </a:endParaRPr>
          </a:p>
        </p:txBody>
      </p:sp>
      <p:sp>
        <p:nvSpPr>
          <p:cNvPr id="71683" name="Rectangle 1026"/>
          <p:cNvSpPr>
            <a:spLocks noChangeArrowheads="1" noTextEdit="1"/>
          </p:cNvSpPr>
          <p:nvPr>
            <p:ph type="sldImg"/>
          </p:nvPr>
        </p:nvSpPr>
        <p:spPr>
          <a:xfrm>
            <a:off x="381000" y="685800"/>
            <a:ext cx="6096000" cy="3429000"/>
          </a:xfrm>
          <a:ln/>
        </p:spPr>
      </p:sp>
      <p:sp>
        <p:nvSpPr>
          <p:cNvPr id="71684"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849605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0834611B-B641-4A06-AD3E-D094DAC05B0A}" type="slidenum">
              <a:rPr lang="en-CA" altLang="en-US" sz="1200" smtClean="0">
                <a:latin typeface="Tahoma" panose="020B0604030504040204" pitchFamily="34" charset="0"/>
              </a:rPr>
              <a:pPr/>
              <a:t>48</a:t>
            </a:fld>
            <a:endParaRPr lang="en-CA" altLang="en-US" sz="1200" smtClean="0">
              <a:latin typeface="Tahoma" panose="020B0604030504040204" pitchFamily="34" charset="0"/>
            </a:endParaRPr>
          </a:p>
        </p:txBody>
      </p:sp>
      <p:sp>
        <p:nvSpPr>
          <p:cNvPr id="73731" name="Rectangle 2"/>
          <p:cNvSpPr>
            <a:spLocks noChangeArrowheads="1" noTextEdit="1"/>
          </p:cNvSpPr>
          <p:nvPr>
            <p:ph type="sldImg"/>
          </p:nvPr>
        </p:nvSpPr>
        <p:spPr>
          <a:xfrm>
            <a:off x="381000" y="685800"/>
            <a:ext cx="6096000" cy="34290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537550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0EB46BE8-80AC-49B3-AB11-EA790579E405}" type="slidenum">
              <a:rPr lang="en-CA" altLang="en-US" sz="1200" smtClean="0">
                <a:latin typeface="Tahoma" panose="020B0604030504040204" pitchFamily="34" charset="0"/>
              </a:rPr>
              <a:pPr/>
              <a:t>49</a:t>
            </a:fld>
            <a:endParaRPr lang="en-CA" altLang="en-US" sz="1200" smtClean="0">
              <a:latin typeface="Tahoma" panose="020B0604030504040204" pitchFamily="34" charset="0"/>
            </a:endParaRPr>
          </a:p>
        </p:txBody>
      </p:sp>
      <p:sp>
        <p:nvSpPr>
          <p:cNvPr id="75779" name="Rectangle 1026"/>
          <p:cNvSpPr>
            <a:spLocks noChangeArrowheads="1" noTextEdit="1"/>
          </p:cNvSpPr>
          <p:nvPr>
            <p:ph type="sldImg"/>
          </p:nvPr>
        </p:nvSpPr>
        <p:spPr>
          <a:xfrm>
            <a:off x="381000" y="685800"/>
            <a:ext cx="6096000" cy="3429000"/>
          </a:xfrm>
          <a:ln/>
        </p:spPr>
      </p:sp>
      <p:sp>
        <p:nvSpPr>
          <p:cNvPr id="757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218881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F89EF32C-33E2-4CF3-B7B4-30235FDF3D89}" type="slidenum">
              <a:rPr lang="en-CA" altLang="en-US" sz="1200" smtClean="0">
                <a:latin typeface="Tahoma" panose="020B0604030504040204" pitchFamily="34" charset="0"/>
              </a:rPr>
              <a:pPr/>
              <a:t>50</a:t>
            </a:fld>
            <a:endParaRPr lang="en-CA" altLang="en-US" sz="1200" smtClean="0">
              <a:latin typeface="Tahoma" panose="020B0604030504040204" pitchFamily="34" charset="0"/>
            </a:endParaRPr>
          </a:p>
        </p:txBody>
      </p:sp>
      <p:sp>
        <p:nvSpPr>
          <p:cNvPr id="77827" name="Rectangle 1026"/>
          <p:cNvSpPr>
            <a:spLocks noChangeArrowheads="1" noTextEdit="1"/>
          </p:cNvSpPr>
          <p:nvPr>
            <p:ph type="sldImg"/>
          </p:nvPr>
        </p:nvSpPr>
        <p:spPr>
          <a:xfrm>
            <a:off x="381000" y="685800"/>
            <a:ext cx="6096000" cy="3429000"/>
          </a:xfrm>
          <a:ln/>
        </p:spPr>
      </p:sp>
      <p:sp>
        <p:nvSpPr>
          <p:cNvPr id="778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08185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754B6F82-7C96-434F-A83C-2BFAD8F680AF}" type="slidenum">
              <a:rPr lang="en-CA" altLang="en-US" sz="1200" smtClean="0">
                <a:latin typeface="Tahoma" panose="020B0604030504040204" pitchFamily="34" charset="0"/>
              </a:rPr>
              <a:pPr/>
              <a:t>51</a:t>
            </a:fld>
            <a:endParaRPr lang="en-CA" altLang="en-US" sz="1200" smtClean="0">
              <a:latin typeface="Tahoma" panose="020B0604030504040204" pitchFamily="34" charset="0"/>
            </a:endParaRPr>
          </a:p>
        </p:txBody>
      </p:sp>
      <p:sp>
        <p:nvSpPr>
          <p:cNvPr id="79875" name="Rectangle 1026"/>
          <p:cNvSpPr>
            <a:spLocks noChangeArrowheads="1" noTextEdit="1"/>
          </p:cNvSpPr>
          <p:nvPr>
            <p:ph type="sldImg"/>
          </p:nvPr>
        </p:nvSpPr>
        <p:spPr>
          <a:xfrm>
            <a:off x="381000" y="685800"/>
            <a:ext cx="6096000" cy="3429000"/>
          </a:xfrm>
          <a:ln/>
        </p:spPr>
      </p:sp>
      <p:sp>
        <p:nvSpPr>
          <p:cNvPr id="7987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826427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90222430-D143-4189-81AE-5608F6662CEB}" type="slidenum">
              <a:rPr lang="en-CA" altLang="en-US" sz="1200" smtClean="0">
                <a:latin typeface="Tahoma" panose="020B0604030504040204" pitchFamily="34" charset="0"/>
              </a:rPr>
              <a:pPr/>
              <a:t>52</a:t>
            </a:fld>
            <a:endParaRPr lang="en-CA" altLang="en-US" sz="1200" smtClean="0">
              <a:latin typeface="Tahoma" panose="020B0604030504040204" pitchFamily="34" charset="0"/>
            </a:endParaRPr>
          </a:p>
        </p:txBody>
      </p:sp>
      <p:sp>
        <p:nvSpPr>
          <p:cNvPr id="82947" name="Rectangle 2"/>
          <p:cNvSpPr>
            <a:spLocks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16136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70598EB2-365A-4097-AC25-A29A8FDEF5D4}" type="slidenum">
              <a:rPr lang="en-CA" altLang="en-US" sz="1200" smtClean="0">
                <a:latin typeface="Tahoma" panose="020B0604030504040204" pitchFamily="34" charset="0"/>
              </a:rPr>
              <a:pPr/>
              <a:t>53</a:t>
            </a:fld>
            <a:endParaRPr lang="en-CA" altLang="en-US" sz="1200" smtClean="0">
              <a:latin typeface="Tahoma" panose="020B0604030504040204" pitchFamily="34" charset="0"/>
            </a:endParaRPr>
          </a:p>
        </p:txBody>
      </p:sp>
      <p:sp>
        <p:nvSpPr>
          <p:cNvPr id="84995" name="Rectangle 1026"/>
          <p:cNvSpPr>
            <a:spLocks noChangeArrowheads="1" noTextEdit="1"/>
          </p:cNvSpPr>
          <p:nvPr>
            <p:ph type="sldImg"/>
          </p:nvPr>
        </p:nvSpPr>
        <p:spPr>
          <a:xfrm>
            <a:off x="381000" y="685800"/>
            <a:ext cx="6096000" cy="3429000"/>
          </a:xfrm>
          <a:ln/>
        </p:spPr>
      </p:sp>
      <p:sp>
        <p:nvSpPr>
          <p:cNvPr id="8499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03099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ChangeArrowheads="1" noTextEdit="1"/>
          </p:cNvSpPr>
          <p:nvPr>
            <p:ph type="sldImg"/>
          </p:nvPr>
        </p:nvSpPr>
        <p:spPr>
          <a:xfrm>
            <a:off x="381000" y="685800"/>
            <a:ext cx="6096000" cy="3429000"/>
          </a:xfrm>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A9E8504-D59B-45F6-9429-A8CFA0AFCB97}" type="slidenum">
              <a:rPr lang="en-CA" altLang="en-US" sz="1200" smtClean="0">
                <a:latin typeface="Tahoma" panose="020B0604030504040204" pitchFamily="34" charset="0"/>
              </a:rPr>
              <a:pPr/>
              <a:t>5</a:t>
            </a:fld>
            <a:endParaRPr lang="en-CA" altLang="en-US" sz="1200" smtClean="0">
              <a:latin typeface="Tahoma" panose="020B0604030504040204" pitchFamily="34" charset="0"/>
            </a:endParaRPr>
          </a:p>
        </p:txBody>
      </p:sp>
    </p:spTree>
    <p:extLst>
      <p:ext uri="{BB962C8B-B14F-4D97-AF65-F5344CB8AC3E}">
        <p14:creationId xmlns:p14="http://schemas.microsoft.com/office/powerpoint/2010/main" val="1408142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FB0BB7B1-CBB9-4AD3-B169-866A9AEEB43F}" type="slidenum">
              <a:rPr lang="en-CA" altLang="en-US" sz="1200" smtClean="0">
                <a:latin typeface="Tahoma" panose="020B0604030504040204" pitchFamily="34" charset="0"/>
              </a:rPr>
              <a:pPr/>
              <a:t>26</a:t>
            </a:fld>
            <a:endParaRPr lang="en-CA" altLang="en-US" sz="1200" smtClean="0">
              <a:latin typeface="Tahoma" panose="020B0604030504040204" pitchFamily="34" charset="0"/>
            </a:endParaRPr>
          </a:p>
        </p:txBody>
      </p:sp>
      <p:sp>
        <p:nvSpPr>
          <p:cNvPr id="31747" name="Rectangle 2"/>
          <p:cNvSpPr>
            <a:spLocks noChangeArrowheads="1" noTextEdit="1"/>
          </p:cNvSpPr>
          <p:nvPr>
            <p:ph type="sldImg"/>
          </p:nvPr>
        </p:nvSpPr>
        <p:spPr>
          <a:xfrm>
            <a:off x="381000" y="685800"/>
            <a:ext cx="6096000" cy="3429000"/>
          </a:xfrm>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419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C9C9F464-A3A3-4A2C-AE62-D30D06120888}" type="slidenum">
              <a:rPr lang="en-CA" altLang="en-US" sz="1200" smtClean="0">
                <a:latin typeface="Tahoma" panose="020B0604030504040204" pitchFamily="34" charset="0"/>
              </a:rPr>
              <a:pPr/>
              <a:t>28</a:t>
            </a:fld>
            <a:endParaRPr lang="en-CA" altLang="en-US" sz="1200" smtClean="0">
              <a:latin typeface="Tahoma" panose="020B0604030504040204" pitchFamily="34" charset="0"/>
            </a:endParaRPr>
          </a:p>
        </p:txBody>
      </p:sp>
      <p:sp>
        <p:nvSpPr>
          <p:cNvPr id="34819" name="Rectangle 1026"/>
          <p:cNvSpPr>
            <a:spLocks noChangeArrowheads="1" noTextEdit="1"/>
          </p:cNvSpPr>
          <p:nvPr>
            <p:ph type="sldImg"/>
          </p:nvPr>
        </p:nvSpPr>
        <p:spPr>
          <a:xfrm>
            <a:off x="381000" y="685800"/>
            <a:ext cx="6096000" cy="3429000"/>
          </a:xfrm>
          <a:ln/>
        </p:spPr>
      </p:sp>
      <p:sp>
        <p:nvSpPr>
          <p:cNvPr id="3482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48453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A5B6E7E0-F732-4D7E-B48B-E1BC72E159FD}" type="slidenum">
              <a:rPr lang="en-CA" altLang="en-US" sz="1200" smtClean="0">
                <a:latin typeface="Tahoma" panose="020B0604030504040204" pitchFamily="34" charset="0"/>
              </a:rPr>
              <a:pPr/>
              <a:t>29</a:t>
            </a:fld>
            <a:endParaRPr lang="en-CA" altLang="en-US" sz="1200" smtClean="0">
              <a:latin typeface="Tahoma" panose="020B0604030504040204" pitchFamily="34" charset="0"/>
            </a:endParaRPr>
          </a:p>
        </p:txBody>
      </p:sp>
      <p:sp>
        <p:nvSpPr>
          <p:cNvPr id="36867" name="Rectangle 2"/>
          <p:cNvSpPr>
            <a:spLocks noChangeArrowheads="1" noTextEdit="1"/>
          </p:cNvSpPr>
          <p:nvPr>
            <p:ph type="sldImg"/>
          </p:nvPr>
        </p:nvSpPr>
        <p:spPr>
          <a:xfrm>
            <a:off x="381000" y="685800"/>
            <a:ext cx="6096000" cy="3429000"/>
          </a:xfrm>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612989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9pPr>
          </a:lstStyle>
          <a:p>
            <a:fld id="{90AD903A-76FB-45B1-8D18-8E28E9A74926}" type="slidenum">
              <a:rPr lang="en-CA" altLang="en-US" sz="1200" smtClean="0">
                <a:latin typeface="Tahoma" panose="020B0604030504040204" pitchFamily="34" charset="0"/>
              </a:rPr>
              <a:pPr/>
              <a:t>30</a:t>
            </a:fld>
            <a:endParaRPr lang="en-CA" altLang="en-US" sz="1200" smtClean="0">
              <a:latin typeface="Tahoma" panose="020B0604030504040204" pitchFamily="34" charset="0"/>
            </a:endParaRPr>
          </a:p>
        </p:txBody>
      </p:sp>
      <p:sp>
        <p:nvSpPr>
          <p:cNvPr id="38915" name="Rectangle 1026"/>
          <p:cNvSpPr>
            <a:spLocks noChangeArrowheads="1" noTextEdit="1"/>
          </p:cNvSpPr>
          <p:nvPr>
            <p:ph type="sldImg"/>
          </p:nvPr>
        </p:nvSpPr>
        <p:spPr>
          <a:xfrm>
            <a:off x="381000" y="685800"/>
            <a:ext cx="6096000" cy="3429000"/>
          </a:xfrm>
          <a:ln/>
        </p:spPr>
      </p:sp>
      <p:sp>
        <p:nvSpPr>
          <p:cNvPr id="3891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397833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6"/>
        <p:cNvGrpSpPr/>
        <p:nvPr/>
      </p:nvGrpSpPr>
      <p:grpSpPr>
        <a:xfrm>
          <a:off x="0" y="0"/>
          <a:ext cx="0" cy="0"/>
          <a:chOff x="0" y="0"/>
          <a:chExt cx="0" cy="0"/>
        </a:xfrm>
      </p:grpSpPr>
      <p:grpSp>
        <p:nvGrpSpPr>
          <p:cNvPr id="17" name="Google Shape;17;p2"/>
          <p:cNvGrpSpPr/>
          <p:nvPr/>
        </p:nvGrpSpPr>
        <p:grpSpPr>
          <a:xfrm>
            <a:off x="-16934" y="0"/>
            <a:ext cx="12231160" cy="6856214"/>
            <a:chOff x="-16934" y="0"/>
            <a:chExt cx="12231160" cy="6856214"/>
          </a:xfrm>
        </p:grpSpPr>
        <p:pic>
          <p:nvPicPr>
            <p:cNvPr id="18" name="Google Shape;18;p2" descr="HD-PanelTitleR1.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9" name="Google Shape;19;p2"/>
            <p:cNvSpPr/>
            <p:nvPr/>
          </p:nvSpPr>
          <p:spPr>
            <a:xfrm>
              <a:off x="2328332" y="1540931"/>
              <a:ext cx="7543802" cy="3835401"/>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 name="Google Shape;20;p2" descr="HDRibbonTitle-UniformTrim.png"/>
            <p:cNvPicPr preferRelativeResize="0"/>
            <p:nvPr/>
          </p:nvPicPr>
          <p:blipFill rotWithShape="1">
            <a:blip r:embed="rId3">
              <a:alphaModFix/>
            </a:blip>
            <a:srcRect/>
            <a:stretch/>
          </p:blipFill>
          <p:spPr>
            <a:xfrm>
              <a:off x="-16934" y="3147609"/>
              <a:ext cx="2478024" cy="612648"/>
            </a:xfrm>
            <a:prstGeom prst="rect">
              <a:avLst/>
            </a:prstGeom>
            <a:noFill/>
            <a:ln>
              <a:noFill/>
            </a:ln>
          </p:spPr>
        </p:pic>
        <p:pic>
          <p:nvPicPr>
            <p:cNvPr id="21" name="Google Shape;21;p2" descr="HDRibbonTitle-UniformTrim.png"/>
            <p:cNvPicPr preferRelativeResize="0"/>
            <p:nvPr/>
          </p:nvPicPr>
          <p:blipFill rotWithShape="1">
            <a:blip r:embed="rId3">
              <a:alphaModFix/>
            </a:blip>
            <a:srcRect/>
            <a:stretch/>
          </p:blipFill>
          <p:spPr>
            <a:xfrm>
              <a:off x="9736202" y="3147609"/>
              <a:ext cx="2478024" cy="612648"/>
            </a:xfrm>
            <a:prstGeom prst="rect">
              <a:avLst/>
            </a:prstGeom>
            <a:noFill/>
            <a:ln>
              <a:noFill/>
            </a:ln>
          </p:spPr>
        </p:pic>
      </p:grpSp>
      <p:sp>
        <p:nvSpPr>
          <p:cNvPr id="22" name="Google Shape;22;p2"/>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rgbClr val="262626"/>
              </a:buClr>
              <a:buSzPts val="5400"/>
              <a:buFont typeface="Garamond"/>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2692398" y="3657597"/>
            <a:ext cx="6815669" cy="1320802"/>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20"/>
              </a:spcBef>
              <a:spcAft>
                <a:spcPts val="0"/>
              </a:spcAft>
              <a:buSzPts val="2415"/>
              <a:buNone/>
              <a:defRPr sz="2100">
                <a:solidFill>
                  <a:schemeClr val="dk1"/>
                </a:solidFill>
              </a:defRPr>
            </a:lvl1pPr>
            <a:lvl2pPr lvl="1" algn="ctr">
              <a:lnSpc>
                <a:spcPct val="100000"/>
              </a:lnSpc>
              <a:spcBef>
                <a:spcPts val="600"/>
              </a:spcBef>
              <a:spcAft>
                <a:spcPts val="0"/>
              </a:spcAft>
              <a:buSzPts val="2300"/>
              <a:buNone/>
              <a:defRPr>
                <a:solidFill>
                  <a:srgbClr val="888888"/>
                </a:solidFill>
              </a:defRPr>
            </a:lvl2pPr>
            <a:lvl3pPr lvl="2" algn="ctr">
              <a:lnSpc>
                <a:spcPct val="100000"/>
              </a:lnSpc>
              <a:spcBef>
                <a:spcPts val="600"/>
              </a:spcBef>
              <a:spcAft>
                <a:spcPts val="0"/>
              </a:spcAft>
              <a:buSzPts val="2070"/>
              <a:buNone/>
              <a:defRPr>
                <a:solidFill>
                  <a:srgbClr val="888888"/>
                </a:solidFill>
              </a:defRPr>
            </a:lvl3pPr>
            <a:lvl4pPr lvl="3" algn="ctr">
              <a:lnSpc>
                <a:spcPct val="100000"/>
              </a:lnSpc>
              <a:spcBef>
                <a:spcPts val="600"/>
              </a:spcBef>
              <a:spcAft>
                <a:spcPts val="0"/>
              </a:spcAft>
              <a:buSzPts val="1840"/>
              <a:buNone/>
              <a:defRPr>
                <a:solidFill>
                  <a:srgbClr val="888888"/>
                </a:solidFill>
              </a:defRPr>
            </a:lvl4pPr>
            <a:lvl5pPr lvl="4" algn="ctr">
              <a:lnSpc>
                <a:spcPct val="100000"/>
              </a:lnSpc>
              <a:spcBef>
                <a:spcPts val="600"/>
              </a:spcBef>
              <a:spcAft>
                <a:spcPts val="0"/>
              </a:spcAft>
              <a:buSzPts val="1610"/>
              <a:buNone/>
              <a:defRPr>
                <a:solidFill>
                  <a:srgbClr val="888888"/>
                </a:solidFill>
              </a:defRPr>
            </a:lvl5pPr>
            <a:lvl6pPr lvl="5" algn="ctr">
              <a:lnSpc>
                <a:spcPct val="100000"/>
              </a:lnSpc>
              <a:spcBef>
                <a:spcPts val="600"/>
              </a:spcBef>
              <a:spcAft>
                <a:spcPts val="0"/>
              </a:spcAft>
              <a:buSzPts val="1610"/>
              <a:buNone/>
              <a:defRPr>
                <a:solidFill>
                  <a:srgbClr val="888888"/>
                </a:solidFill>
              </a:defRPr>
            </a:lvl6pPr>
            <a:lvl7pPr lvl="6" algn="ctr">
              <a:lnSpc>
                <a:spcPct val="100000"/>
              </a:lnSpc>
              <a:spcBef>
                <a:spcPts val="600"/>
              </a:spcBef>
              <a:spcAft>
                <a:spcPts val="0"/>
              </a:spcAft>
              <a:buSzPts val="1610"/>
              <a:buNone/>
              <a:defRPr>
                <a:solidFill>
                  <a:srgbClr val="888888"/>
                </a:solidFill>
              </a:defRPr>
            </a:lvl7pPr>
            <a:lvl8pPr lvl="7" algn="ctr">
              <a:lnSpc>
                <a:spcPct val="100000"/>
              </a:lnSpc>
              <a:spcBef>
                <a:spcPts val="600"/>
              </a:spcBef>
              <a:spcAft>
                <a:spcPts val="0"/>
              </a:spcAft>
              <a:buSzPts val="1610"/>
              <a:buNone/>
              <a:defRPr>
                <a:solidFill>
                  <a:srgbClr val="888888"/>
                </a:solidFill>
              </a:defRPr>
            </a:lvl8pPr>
            <a:lvl9pPr lvl="8" algn="ctr">
              <a:lnSpc>
                <a:spcPct val="100000"/>
              </a:lnSpc>
              <a:spcBef>
                <a:spcPts val="600"/>
              </a:spcBef>
              <a:spcAft>
                <a:spcPts val="600"/>
              </a:spcAft>
              <a:buSzPts val="1610"/>
              <a:buNone/>
              <a:defRPr>
                <a:solidFill>
                  <a:srgbClr val="888888"/>
                </a:solidFill>
              </a:defRPr>
            </a:lvl9pPr>
          </a:lstStyle>
          <a:p>
            <a:endParaRPr/>
          </a:p>
        </p:txBody>
      </p:sp>
      <p:sp>
        <p:nvSpPr>
          <p:cNvPr id="24" name="Google Shape;24;p2"/>
          <p:cNvSpPr txBox="1">
            <a:spLocks noGrp="1"/>
          </p:cNvSpPr>
          <p:nvPr>
            <p:ph type="dt" idx="10"/>
          </p:nvPr>
        </p:nvSpPr>
        <p:spPr>
          <a:xfrm>
            <a:off x="7983232" y="5037663"/>
            <a:ext cx="897467"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
          <p:cNvSpPr txBox="1">
            <a:spLocks noGrp="1"/>
          </p:cNvSpPr>
          <p:nvPr>
            <p:ph type="ftr" idx="11"/>
          </p:nvPr>
        </p:nvSpPr>
        <p:spPr>
          <a:xfrm>
            <a:off x="2692397" y="5037663"/>
            <a:ext cx="5214635"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8956900" y="5037663"/>
            <a:ext cx="55116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27" name="Google Shape;27;p2"/>
          <p:cNvCxnSpPr/>
          <p:nvPr/>
        </p:nvCxnSpPr>
        <p:spPr>
          <a:xfrm>
            <a:off x="2692399" y="3522131"/>
            <a:ext cx="681566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1446213" y="982132"/>
            <a:ext cx="9296398" cy="2370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Garamond"/>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6"/>
          <p:cNvSpPr txBox="1">
            <a:spLocks noGrp="1"/>
          </p:cNvSpPr>
          <p:nvPr>
            <p:ph type="body" idx="1"/>
          </p:nvPr>
        </p:nvSpPr>
        <p:spPr>
          <a:xfrm>
            <a:off x="1674812" y="3352800"/>
            <a:ext cx="8839202" cy="584200"/>
          </a:xfrm>
          <a:prstGeom prst="rect">
            <a:avLst/>
          </a:prstGeom>
          <a:noFill/>
          <a:ln>
            <a:noFill/>
          </a:ln>
        </p:spPr>
        <p:txBody>
          <a:bodyPr spcFirstLastPara="1" wrap="square" lIns="91425" tIns="45700" rIns="91425" bIns="45700" anchor="ctr" anchorCtr="0">
            <a:normAutofit/>
          </a:bodyPr>
          <a:lstStyle>
            <a:lvl1pPr marL="457200" lvl="0" indent="-228600" algn="r">
              <a:lnSpc>
                <a:spcPct val="100000"/>
              </a:lnSpc>
              <a:spcBef>
                <a:spcPts val="400"/>
              </a:spcBef>
              <a:spcAft>
                <a:spcPts val="0"/>
              </a:spcAft>
              <a:buSzPts val="2300"/>
              <a:buFont typeface="Garamond"/>
              <a:buNone/>
              <a:defRPr sz="2000"/>
            </a:lvl1pPr>
            <a:lvl2pPr marL="914400" lvl="1" indent="-228600" algn="l">
              <a:lnSpc>
                <a:spcPct val="100000"/>
              </a:lnSpc>
              <a:spcBef>
                <a:spcPts val="600"/>
              </a:spcBef>
              <a:spcAft>
                <a:spcPts val="0"/>
              </a:spcAft>
              <a:buSzPts val="2300"/>
              <a:buFont typeface="Garamond"/>
              <a:buNone/>
              <a:defRPr/>
            </a:lvl2pPr>
            <a:lvl3pPr marL="1371600" lvl="2" indent="-228600" algn="l">
              <a:lnSpc>
                <a:spcPct val="100000"/>
              </a:lnSpc>
              <a:spcBef>
                <a:spcPts val="600"/>
              </a:spcBef>
              <a:spcAft>
                <a:spcPts val="0"/>
              </a:spcAft>
              <a:buSzPts val="2070"/>
              <a:buFont typeface="Garamond"/>
              <a:buNone/>
              <a:defRPr/>
            </a:lvl3pPr>
            <a:lvl4pPr marL="1828800" lvl="3" indent="-228600" algn="l">
              <a:lnSpc>
                <a:spcPct val="100000"/>
              </a:lnSpc>
              <a:spcBef>
                <a:spcPts val="600"/>
              </a:spcBef>
              <a:spcAft>
                <a:spcPts val="0"/>
              </a:spcAft>
              <a:buSzPts val="1840"/>
              <a:buFont typeface="Garamond"/>
              <a:buNone/>
              <a:defRPr/>
            </a:lvl4pPr>
            <a:lvl5pPr marL="2286000" lvl="4" indent="-228600" algn="l">
              <a:lnSpc>
                <a:spcPct val="100000"/>
              </a:lnSpc>
              <a:spcBef>
                <a:spcPts val="600"/>
              </a:spcBef>
              <a:spcAft>
                <a:spcPts val="0"/>
              </a:spcAft>
              <a:buSzPts val="1610"/>
              <a:buFont typeface="Garamond"/>
              <a:buNone/>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22" name="Google Shape;122;p16"/>
          <p:cNvSpPr txBox="1">
            <a:spLocks noGrp="1"/>
          </p:cNvSpPr>
          <p:nvPr>
            <p:ph type="body" idx="2"/>
          </p:nvPr>
        </p:nvSpPr>
        <p:spPr>
          <a:xfrm>
            <a:off x="1295401" y="4343399"/>
            <a:ext cx="9609666" cy="1532467"/>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23" name="Google Shape;123;p1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16"/>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sp>
        <p:nvSpPr>
          <p:cNvPr id="127" name="Google Shape;127;p16"/>
          <p:cNvSpPr txBox="1"/>
          <p:nvPr/>
        </p:nvSpPr>
        <p:spPr>
          <a:xfrm>
            <a:off x="10600267" y="282787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US"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cxnSp>
        <p:nvCxnSpPr>
          <p:cNvPr id="128" name="Google Shape;128;p16"/>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1295402" y="3308581"/>
            <a:ext cx="9609668" cy="1468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262626"/>
              </a:buClr>
              <a:buSzPts val="3200"/>
              <a:buFont typeface="Garamond"/>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7"/>
          <p:cNvSpPr txBox="1">
            <a:spLocks noGrp="1"/>
          </p:cNvSpPr>
          <p:nvPr>
            <p:ph type="body" idx="1"/>
          </p:nvPr>
        </p:nvSpPr>
        <p:spPr>
          <a:xfrm>
            <a:off x="1295401" y="4777381"/>
            <a:ext cx="9609668"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32" name="Google Shape;132;p1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35"/>
        <p:cNvGrpSpPr/>
        <p:nvPr/>
      </p:nvGrpSpPr>
      <p:grpSpPr>
        <a:xfrm>
          <a:off x="0" y="0"/>
          <a:ext cx="0" cy="0"/>
          <a:chOff x="0" y="0"/>
          <a:chExt cx="0" cy="0"/>
        </a:xfrm>
      </p:grpSpPr>
      <p:sp>
        <p:nvSpPr>
          <p:cNvPr id="136" name="Google Shape;136;p18"/>
          <p:cNvSpPr txBox="1">
            <a:spLocks noGrp="1"/>
          </p:cNvSpPr>
          <p:nvPr>
            <p:ph type="title"/>
          </p:nvPr>
        </p:nvSpPr>
        <p:spPr>
          <a:xfrm>
            <a:off x="1446213" y="982132"/>
            <a:ext cx="9296398" cy="2243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Garamond"/>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8"/>
          <p:cNvSpPr txBox="1">
            <a:spLocks noGrp="1"/>
          </p:cNvSpPr>
          <p:nvPr>
            <p:ph type="body" idx="1"/>
          </p:nvPr>
        </p:nvSpPr>
        <p:spPr>
          <a:xfrm>
            <a:off x="1295401" y="3639312"/>
            <a:ext cx="9609668" cy="88696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2760"/>
              <a:buNone/>
              <a:defRPr sz="24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38" name="Google Shape;138;p18"/>
          <p:cNvSpPr txBox="1">
            <a:spLocks noGrp="1"/>
          </p:cNvSpPr>
          <p:nvPr>
            <p:ph type="body" idx="2"/>
          </p:nvPr>
        </p:nvSpPr>
        <p:spPr>
          <a:xfrm>
            <a:off x="1295401" y="4529667"/>
            <a:ext cx="9609668" cy="1346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2070"/>
              <a:buNone/>
              <a:defRPr sz="1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39" name="Google Shape;139;p1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
        <p:nvSpPr>
          <p:cNvPr id="142" name="Google Shape;142;p18"/>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sp>
        <p:nvSpPr>
          <p:cNvPr id="143" name="Google Shape;143;p18"/>
          <p:cNvSpPr txBox="1"/>
          <p:nvPr/>
        </p:nvSpPr>
        <p:spPr>
          <a:xfrm>
            <a:off x="10600267" y="259926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US" sz="8000" b="0" i="0" u="none" strike="noStrike" cap="none">
                <a:solidFill>
                  <a:schemeClr val="dk1"/>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cxnSp>
        <p:nvCxnSpPr>
          <p:cNvPr id="144" name="Google Shape;144;p18"/>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1295401" y="982132"/>
            <a:ext cx="9609666" cy="22436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19"/>
          <p:cNvSpPr txBox="1">
            <a:spLocks noGrp="1"/>
          </p:cNvSpPr>
          <p:nvPr>
            <p:ph type="body" idx="1"/>
          </p:nvPr>
        </p:nvSpPr>
        <p:spPr>
          <a:xfrm>
            <a:off x="1295401" y="3630168"/>
            <a:ext cx="9609668" cy="84124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3220"/>
              <a:buNone/>
              <a:defRPr sz="2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48" name="Google Shape;148;p19"/>
          <p:cNvSpPr txBox="1">
            <a:spLocks noGrp="1"/>
          </p:cNvSpPr>
          <p:nvPr>
            <p:ph type="body" idx="2"/>
          </p:nvPr>
        </p:nvSpPr>
        <p:spPr>
          <a:xfrm>
            <a:off x="1295400" y="4470399"/>
            <a:ext cx="9609670" cy="14054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2070"/>
              <a:buNone/>
              <a:defRPr sz="18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49" name="Google Shape;149;p1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1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1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52" name="Google Shape;152;p19"/>
          <p:cNvCxnSpPr/>
          <p:nvPr/>
        </p:nvCxnSpPr>
        <p:spPr>
          <a:xfrm>
            <a:off x="1396169" y="3429000"/>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0"/>
          <p:cNvSpPr txBox="1">
            <a:spLocks noGrp="1"/>
          </p:cNvSpPr>
          <p:nvPr>
            <p:ph type="body" idx="1"/>
          </p:nvPr>
        </p:nvSpPr>
        <p:spPr>
          <a:xfrm rot="5400000">
            <a:off x="4436531" y="-584198"/>
            <a:ext cx="3318936" cy="9601196"/>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56" name="Google Shape;156;p2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2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59" name="Google Shape;159;p20"/>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rot="5400000">
            <a:off x="7497936" y="2483551"/>
            <a:ext cx="4893735" cy="189089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21"/>
          <p:cNvSpPr txBox="1">
            <a:spLocks noGrp="1"/>
          </p:cNvSpPr>
          <p:nvPr>
            <p:ph type="body" idx="1"/>
          </p:nvPr>
        </p:nvSpPr>
        <p:spPr>
          <a:xfrm rot="5400000">
            <a:off x="2565043" y="-287513"/>
            <a:ext cx="4893734" cy="743302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163" name="Google Shape;163;p2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2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2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66" name="Google Shape;166;p21"/>
          <p:cNvCxnSpPr/>
          <p:nvPr/>
        </p:nvCxnSpPr>
        <p:spPr>
          <a:xfrm>
            <a:off x="8863890" y="990600"/>
            <a:ext cx="0" cy="487680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a:extLst/>
          </p:cNvPr>
          <p:cNvSpPr txBox="1">
            <a:spLocks noGrp="1"/>
          </p:cNvSpPr>
          <p:nvPr>
            <p:ph type="ftr" idx="10"/>
          </p:nvPr>
        </p:nvSpPr>
        <p:spPr>
          <a:xfrm>
            <a:off x="124884" y="6172200"/>
            <a:ext cx="11461749" cy="234950"/>
          </a:xfrm>
          <a:prstGeom prst="rect">
            <a:avLst/>
          </a:prstGeom>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5" name="Shape 57">
            <a:extLst/>
          </p:cNvPr>
          <p:cNvSpPr txBox="1">
            <a:spLocks noGrp="1"/>
          </p:cNvSpPr>
          <p:nvPr>
            <p:ph type="dt" idx="11"/>
          </p:nvPr>
        </p:nvSpPr>
        <p:spPr>
          <a:xfrm>
            <a:off x="8447617" y="112713"/>
            <a:ext cx="2844800" cy="182562"/>
          </a:xfrm>
          <a:prstGeom prst="rect">
            <a:avLst/>
          </a:prstGeom>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58">
            <a:extLst/>
          </p:cNvPr>
          <p:cNvSpPr txBox="1">
            <a:spLocks noGrp="1"/>
          </p:cNvSpPr>
          <p:nvPr>
            <p:ph type="sldNum" idx="12"/>
          </p:nvPr>
        </p:nvSpPr>
        <p:spPr>
          <a:xfrm>
            <a:off x="11292417" y="112713"/>
            <a:ext cx="736600" cy="182562"/>
          </a:xfrm>
        </p:spPr>
        <p:txBody>
          <a:bodyPr lIns="91425" tIns="45700" rIns="91425" bIns="45700" anchor="ctr">
            <a:noAutofit/>
          </a:bodyPr>
          <a:lstStyle>
            <a:lvl1pPr>
              <a:spcBef>
                <a:spcPts val="0"/>
              </a:spcBef>
              <a:buSzPct val="25000"/>
              <a:defRPr sz="900" b="0">
                <a:solidFill>
                  <a:schemeClr val="dk1"/>
                </a:solidFill>
                <a:latin typeface="Arial"/>
                <a:ea typeface="Arial"/>
                <a:cs typeface="Arial"/>
                <a:sym typeface="Arial"/>
              </a:defRPr>
            </a:lvl1pPr>
          </a:lstStyle>
          <a:p>
            <a:pPr>
              <a:defRPr/>
            </a:pPr>
            <a:fld id="{46F14571-B88D-4D6D-AB65-B23F1EBF2DC5}" type="slidenum">
              <a:rPr lang="en-US"/>
              <a:pPr>
                <a:defRPr/>
              </a:pPr>
              <a:t>‹#›</a:t>
            </a:fld>
            <a:endParaRPr lang="en-US" dirty="0"/>
          </a:p>
        </p:txBody>
      </p:sp>
    </p:spTree>
    <p:extLst>
      <p:ext uri="{BB962C8B-B14F-4D97-AF65-F5344CB8AC3E}">
        <p14:creationId xmlns:p14="http://schemas.microsoft.com/office/powerpoint/2010/main" val="2880835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cxnSp>
        <p:nvCxnSpPr>
          <p:cNvPr id="29" name="Google Shape;29;p3"/>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
        <p:nvSpPr>
          <p:cNvPr id="30" name="Google Shape;30;p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32" name="Google Shape;32;p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4400"/>
              <a:buFont typeface="Garamond"/>
              <a:buNone/>
              <a:defRPr sz="4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80"/>
              </a:spcBef>
              <a:spcAft>
                <a:spcPts val="0"/>
              </a:spcAft>
              <a:buSzPts val="2760"/>
              <a:buNone/>
              <a:defRPr sz="24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72" name="Google Shape;72;p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75" name="Google Shape;75;p9"/>
          <p:cNvCxnSpPr/>
          <p:nvPr/>
        </p:nvCxnSpPr>
        <p:spPr>
          <a:xfrm>
            <a:off x="2012723" y="3710585"/>
            <a:ext cx="816338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44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0"/>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72"/>
              </a:spcBef>
              <a:spcAft>
                <a:spcPts val="0"/>
              </a:spcAft>
              <a:buSzPts val="3220"/>
              <a:buNone/>
              <a:defRPr sz="2800" b="0">
                <a:solidFill>
                  <a:schemeClr val="accent1"/>
                </a:solidFill>
              </a:defRPr>
            </a:lvl1pPr>
            <a:lvl2pPr marL="914400" lvl="1" indent="-228600" algn="l">
              <a:lnSpc>
                <a:spcPct val="100000"/>
              </a:lnSpc>
              <a:spcBef>
                <a:spcPts val="600"/>
              </a:spcBef>
              <a:spcAft>
                <a:spcPts val="0"/>
              </a:spcAft>
              <a:buSzPts val="2300"/>
              <a:buNone/>
              <a:defRPr sz="2000" b="1"/>
            </a:lvl2pPr>
            <a:lvl3pPr marL="1371600" lvl="2" indent="-228600" algn="l">
              <a:lnSpc>
                <a:spcPct val="100000"/>
              </a:lnSpc>
              <a:spcBef>
                <a:spcPts val="600"/>
              </a:spcBef>
              <a:spcAft>
                <a:spcPts val="0"/>
              </a:spcAft>
              <a:buSzPts val="2070"/>
              <a:buNone/>
              <a:defRPr sz="1800" b="1"/>
            </a:lvl3pPr>
            <a:lvl4pPr marL="1828800" lvl="3" indent="-228600" algn="l">
              <a:lnSpc>
                <a:spcPct val="100000"/>
              </a:lnSpc>
              <a:spcBef>
                <a:spcPts val="600"/>
              </a:spcBef>
              <a:spcAft>
                <a:spcPts val="0"/>
              </a:spcAft>
              <a:buSzPts val="1840"/>
              <a:buNone/>
              <a:defRPr sz="1600" b="1"/>
            </a:lvl4pPr>
            <a:lvl5pPr marL="2286000" lvl="4" indent="-228600" algn="l">
              <a:lnSpc>
                <a:spcPct val="100000"/>
              </a:lnSpc>
              <a:spcBef>
                <a:spcPts val="600"/>
              </a:spcBef>
              <a:spcAft>
                <a:spcPts val="0"/>
              </a:spcAft>
              <a:buSzPts val="1840"/>
              <a:buNone/>
              <a:defRPr sz="1600" b="1"/>
            </a:lvl5pPr>
            <a:lvl6pPr marL="2743200" lvl="5" indent="-228600" algn="l">
              <a:lnSpc>
                <a:spcPct val="100000"/>
              </a:lnSpc>
              <a:spcBef>
                <a:spcPts val="600"/>
              </a:spcBef>
              <a:spcAft>
                <a:spcPts val="0"/>
              </a:spcAft>
              <a:buSzPts val="1840"/>
              <a:buNone/>
              <a:defRPr sz="1600" b="1"/>
            </a:lvl6pPr>
            <a:lvl7pPr marL="3200400" lvl="6" indent="-228600" algn="l">
              <a:lnSpc>
                <a:spcPct val="100000"/>
              </a:lnSpc>
              <a:spcBef>
                <a:spcPts val="600"/>
              </a:spcBef>
              <a:spcAft>
                <a:spcPts val="0"/>
              </a:spcAft>
              <a:buSzPts val="1840"/>
              <a:buNone/>
              <a:defRPr sz="1600" b="1"/>
            </a:lvl7pPr>
            <a:lvl8pPr marL="3657600" lvl="7" indent="-228600" algn="l">
              <a:lnSpc>
                <a:spcPct val="100000"/>
              </a:lnSpc>
              <a:spcBef>
                <a:spcPts val="600"/>
              </a:spcBef>
              <a:spcAft>
                <a:spcPts val="0"/>
              </a:spcAft>
              <a:buSzPts val="1840"/>
              <a:buNone/>
              <a:defRPr sz="1600" b="1"/>
            </a:lvl8pPr>
            <a:lvl9pPr marL="4114800" lvl="8" indent="-228600" algn="l">
              <a:lnSpc>
                <a:spcPct val="100000"/>
              </a:lnSpc>
              <a:spcBef>
                <a:spcPts val="600"/>
              </a:spcBef>
              <a:spcAft>
                <a:spcPts val="600"/>
              </a:spcAft>
              <a:buSzPts val="1840"/>
              <a:buNone/>
              <a:defRPr sz="1600" b="1"/>
            </a:lvl9pPr>
          </a:lstStyle>
          <a:p>
            <a:endParaRPr/>
          </a:p>
        </p:txBody>
      </p:sp>
      <p:sp>
        <p:nvSpPr>
          <p:cNvPr id="79" name="Google Shape;79;p10"/>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80" name="Google Shape;80;p10"/>
          <p:cNvSpPr txBox="1">
            <a:spLocks noGrp="1"/>
          </p:cNvSpPr>
          <p:nvPr>
            <p:ph type="body" idx="3"/>
          </p:nvPr>
        </p:nvSpPr>
        <p:spPr>
          <a:xfrm>
            <a:off x="618067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672"/>
              </a:spcBef>
              <a:spcAft>
                <a:spcPts val="0"/>
              </a:spcAft>
              <a:buSzPts val="3220"/>
              <a:buNone/>
              <a:defRPr sz="2800" b="0">
                <a:solidFill>
                  <a:schemeClr val="accent1"/>
                </a:solidFill>
              </a:defRPr>
            </a:lvl1pPr>
            <a:lvl2pPr marL="914400" lvl="1" indent="-228600" algn="l">
              <a:lnSpc>
                <a:spcPct val="100000"/>
              </a:lnSpc>
              <a:spcBef>
                <a:spcPts val="600"/>
              </a:spcBef>
              <a:spcAft>
                <a:spcPts val="0"/>
              </a:spcAft>
              <a:buSzPts val="2300"/>
              <a:buNone/>
              <a:defRPr sz="2000" b="1"/>
            </a:lvl2pPr>
            <a:lvl3pPr marL="1371600" lvl="2" indent="-228600" algn="l">
              <a:lnSpc>
                <a:spcPct val="100000"/>
              </a:lnSpc>
              <a:spcBef>
                <a:spcPts val="600"/>
              </a:spcBef>
              <a:spcAft>
                <a:spcPts val="0"/>
              </a:spcAft>
              <a:buSzPts val="2070"/>
              <a:buNone/>
              <a:defRPr sz="1800" b="1"/>
            </a:lvl3pPr>
            <a:lvl4pPr marL="1828800" lvl="3" indent="-228600" algn="l">
              <a:lnSpc>
                <a:spcPct val="100000"/>
              </a:lnSpc>
              <a:spcBef>
                <a:spcPts val="600"/>
              </a:spcBef>
              <a:spcAft>
                <a:spcPts val="0"/>
              </a:spcAft>
              <a:buSzPts val="1840"/>
              <a:buNone/>
              <a:defRPr sz="1600" b="1"/>
            </a:lvl4pPr>
            <a:lvl5pPr marL="2286000" lvl="4" indent="-228600" algn="l">
              <a:lnSpc>
                <a:spcPct val="100000"/>
              </a:lnSpc>
              <a:spcBef>
                <a:spcPts val="600"/>
              </a:spcBef>
              <a:spcAft>
                <a:spcPts val="0"/>
              </a:spcAft>
              <a:buSzPts val="1840"/>
              <a:buNone/>
              <a:defRPr sz="1600" b="1"/>
            </a:lvl5pPr>
            <a:lvl6pPr marL="2743200" lvl="5" indent="-228600" algn="l">
              <a:lnSpc>
                <a:spcPct val="100000"/>
              </a:lnSpc>
              <a:spcBef>
                <a:spcPts val="600"/>
              </a:spcBef>
              <a:spcAft>
                <a:spcPts val="0"/>
              </a:spcAft>
              <a:buSzPts val="1840"/>
              <a:buNone/>
              <a:defRPr sz="1600" b="1"/>
            </a:lvl6pPr>
            <a:lvl7pPr marL="3200400" lvl="6" indent="-228600" algn="l">
              <a:lnSpc>
                <a:spcPct val="100000"/>
              </a:lnSpc>
              <a:spcBef>
                <a:spcPts val="600"/>
              </a:spcBef>
              <a:spcAft>
                <a:spcPts val="0"/>
              </a:spcAft>
              <a:buSzPts val="1840"/>
              <a:buNone/>
              <a:defRPr sz="1600" b="1"/>
            </a:lvl7pPr>
            <a:lvl8pPr marL="3657600" lvl="7" indent="-228600" algn="l">
              <a:lnSpc>
                <a:spcPct val="100000"/>
              </a:lnSpc>
              <a:spcBef>
                <a:spcPts val="600"/>
              </a:spcBef>
              <a:spcAft>
                <a:spcPts val="0"/>
              </a:spcAft>
              <a:buSzPts val="1840"/>
              <a:buNone/>
              <a:defRPr sz="1600" b="1"/>
            </a:lvl8pPr>
            <a:lvl9pPr marL="4114800" lvl="8" indent="-228600" algn="l">
              <a:lnSpc>
                <a:spcPct val="100000"/>
              </a:lnSpc>
              <a:spcBef>
                <a:spcPts val="600"/>
              </a:spcBef>
              <a:spcAft>
                <a:spcPts val="600"/>
              </a:spcAft>
              <a:buSzPts val="1840"/>
              <a:buNone/>
              <a:defRPr sz="1600" b="1"/>
            </a:lvl9pPr>
          </a:lstStyle>
          <a:p>
            <a:endParaRPr/>
          </a:p>
        </p:txBody>
      </p:sp>
      <p:sp>
        <p:nvSpPr>
          <p:cNvPr id="81" name="Google Shape;81;p10"/>
          <p:cNvSpPr txBox="1">
            <a:spLocks noGrp="1"/>
          </p:cNvSpPr>
          <p:nvPr>
            <p:ph type="body" idx="4"/>
          </p:nvPr>
        </p:nvSpPr>
        <p:spPr>
          <a:xfrm>
            <a:off x="618067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82" name="Google Shape;82;p1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85" name="Google Shape;85;p10"/>
          <p:cNvCxnSpPr/>
          <p:nvPr/>
        </p:nvCxnSpPr>
        <p:spPr>
          <a:xfrm>
            <a:off x="1396169" y="2421466"/>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1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0"/>
        <p:cNvGrpSpPr/>
        <p:nvPr/>
      </p:nvGrpSpPr>
      <p:grpSpPr>
        <a:xfrm>
          <a:off x="0" y="0"/>
          <a:ext cx="0" cy="0"/>
          <a:chOff x="0" y="0"/>
          <a:chExt cx="0" cy="0"/>
        </a:xfrm>
      </p:grpSpPr>
      <p:sp>
        <p:nvSpPr>
          <p:cNvPr id="91" name="Google Shape;91;p12"/>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400"/>
              <a:buFont typeface="Garamond"/>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2"/>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normAutofit/>
          </a:bodyPr>
          <a:lstStyle>
            <a:lvl1pPr marL="457200" lvl="0" indent="-360045" algn="l">
              <a:lnSpc>
                <a:spcPct val="100000"/>
              </a:lnSpc>
              <a:spcBef>
                <a:spcPts val="360"/>
              </a:spcBef>
              <a:spcAft>
                <a:spcPts val="0"/>
              </a:spcAft>
              <a:buSzPts val="2070"/>
              <a:buChar char="•"/>
              <a:defRPr/>
            </a:lvl1pPr>
            <a:lvl2pPr marL="914400" lvl="1" indent="-360044" algn="l">
              <a:lnSpc>
                <a:spcPct val="100000"/>
              </a:lnSpc>
              <a:spcBef>
                <a:spcPts val="600"/>
              </a:spcBef>
              <a:spcAft>
                <a:spcPts val="0"/>
              </a:spcAft>
              <a:buSzPts val="2070"/>
              <a:buChar char="•"/>
              <a:defRPr/>
            </a:lvl2pPr>
            <a:lvl3pPr marL="1371600" lvl="2" indent="-360044" algn="l">
              <a:lnSpc>
                <a:spcPct val="100000"/>
              </a:lnSpc>
              <a:spcBef>
                <a:spcPts val="600"/>
              </a:spcBef>
              <a:spcAft>
                <a:spcPts val="0"/>
              </a:spcAft>
              <a:buSzPts val="2070"/>
              <a:buChar char="•"/>
              <a:defRPr/>
            </a:lvl3pPr>
            <a:lvl4pPr marL="1828800" lvl="3" indent="-360044" algn="l">
              <a:lnSpc>
                <a:spcPct val="100000"/>
              </a:lnSpc>
              <a:spcBef>
                <a:spcPts val="600"/>
              </a:spcBef>
              <a:spcAft>
                <a:spcPts val="0"/>
              </a:spcAft>
              <a:buSzPts val="2070"/>
              <a:buChar char="•"/>
              <a:defRPr/>
            </a:lvl4pPr>
            <a:lvl5pPr marL="2286000" lvl="4" indent="-360045" algn="l">
              <a:lnSpc>
                <a:spcPct val="100000"/>
              </a:lnSpc>
              <a:spcBef>
                <a:spcPts val="600"/>
              </a:spcBef>
              <a:spcAft>
                <a:spcPts val="0"/>
              </a:spcAft>
              <a:buSzPts val="2070"/>
              <a:buChar char="•"/>
              <a:defRPr/>
            </a:lvl5pPr>
            <a:lvl6pPr marL="2743200" lvl="5" indent="-360045" algn="l">
              <a:lnSpc>
                <a:spcPct val="100000"/>
              </a:lnSpc>
              <a:spcBef>
                <a:spcPts val="600"/>
              </a:spcBef>
              <a:spcAft>
                <a:spcPts val="0"/>
              </a:spcAft>
              <a:buSzPts val="2070"/>
              <a:buChar char="•"/>
              <a:defRPr/>
            </a:lvl6pPr>
            <a:lvl7pPr marL="3200400" lvl="6" indent="-360045" algn="l">
              <a:lnSpc>
                <a:spcPct val="100000"/>
              </a:lnSpc>
              <a:spcBef>
                <a:spcPts val="600"/>
              </a:spcBef>
              <a:spcAft>
                <a:spcPts val="0"/>
              </a:spcAft>
              <a:buSzPts val="2070"/>
              <a:buChar char="•"/>
              <a:defRPr/>
            </a:lvl7pPr>
            <a:lvl8pPr marL="3657600" lvl="7" indent="-360045" algn="l">
              <a:lnSpc>
                <a:spcPct val="100000"/>
              </a:lnSpc>
              <a:spcBef>
                <a:spcPts val="600"/>
              </a:spcBef>
              <a:spcAft>
                <a:spcPts val="0"/>
              </a:spcAft>
              <a:buSzPts val="2070"/>
              <a:buChar char="•"/>
              <a:defRPr/>
            </a:lvl8pPr>
            <a:lvl9pPr marL="4114800" lvl="8" indent="-360045" algn="l">
              <a:lnSpc>
                <a:spcPct val="100000"/>
              </a:lnSpc>
              <a:spcBef>
                <a:spcPts val="600"/>
              </a:spcBef>
              <a:spcAft>
                <a:spcPts val="600"/>
              </a:spcAft>
              <a:buSzPts val="2070"/>
              <a:buChar char="•"/>
              <a:defRPr/>
            </a:lvl9pPr>
          </a:lstStyle>
          <a:p>
            <a:endParaRPr/>
          </a:p>
        </p:txBody>
      </p:sp>
      <p:sp>
        <p:nvSpPr>
          <p:cNvPr id="93" name="Google Shape;93;p12"/>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840"/>
              <a:buNone/>
              <a:defRPr sz="16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94" name="Google Shape;94;p1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97" name="Google Shape;97;p12"/>
          <p:cNvCxnSpPr/>
          <p:nvPr/>
        </p:nvCxnSpPr>
        <p:spPr>
          <a:xfrm>
            <a:off x="1396169" y="2912533"/>
            <a:ext cx="35144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8"/>
        <p:cNvGrpSpPr/>
        <p:nvPr/>
      </p:nvGrpSpPr>
      <p:grpSpPr>
        <a:xfrm>
          <a:off x="0" y="0"/>
          <a:ext cx="0" cy="0"/>
          <a:chOff x="0" y="0"/>
          <a:chExt cx="0" cy="0"/>
        </a:xfrm>
      </p:grpSpPr>
      <p:sp>
        <p:nvSpPr>
          <p:cNvPr id="99" name="Google Shape;99;p13"/>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800"/>
              <a:buFont typeface="Garamond"/>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101" name="Google Shape;101;p13"/>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360"/>
              </a:spcBef>
              <a:spcAft>
                <a:spcPts val="0"/>
              </a:spcAft>
              <a:buSzPts val="2070"/>
              <a:buNone/>
              <a:defRPr sz="18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102" name="Google Shape;102;p1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262626"/>
              </a:buClr>
              <a:buSzPts val="2400"/>
              <a:buFont typeface="Garamond"/>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4"/>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108" name="Google Shape;108;p14"/>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1610"/>
              <a:buNone/>
              <a:defRPr sz="1400"/>
            </a:lvl1pPr>
            <a:lvl2pPr marL="914400" lvl="1" indent="-228600" algn="l">
              <a:lnSpc>
                <a:spcPct val="100000"/>
              </a:lnSpc>
              <a:spcBef>
                <a:spcPts val="600"/>
              </a:spcBef>
              <a:spcAft>
                <a:spcPts val="0"/>
              </a:spcAft>
              <a:buSzPts val="1380"/>
              <a:buNone/>
              <a:defRPr sz="1200"/>
            </a:lvl2pPr>
            <a:lvl3pPr marL="1371600" lvl="2" indent="-228600" algn="l">
              <a:lnSpc>
                <a:spcPct val="100000"/>
              </a:lnSpc>
              <a:spcBef>
                <a:spcPts val="600"/>
              </a:spcBef>
              <a:spcAft>
                <a:spcPts val="0"/>
              </a:spcAft>
              <a:buSzPts val="1150"/>
              <a:buNone/>
              <a:defRPr sz="1000"/>
            </a:lvl3pPr>
            <a:lvl4pPr marL="1828800" lvl="3" indent="-228600" algn="l">
              <a:lnSpc>
                <a:spcPct val="100000"/>
              </a:lnSpc>
              <a:spcBef>
                <a:spcPts val="600"/>
              </a:spcBef>
              <a:spcAft>
                <a:spcPts val="0"/>
              </a:spcAft>
              <a:buSzPts val="1035"/>
              <a:buNone/>
              <a:defRPr sz="900"/>
            </a:lvl4pPr>
            <a:lvl5pPr marL="2286000" lvl="4" indent="-228600" algn="l">
              <a:lnSpc>
                <a:spcPct val="100000"/>
              </a:lnSpc>
              <a:spcBef>
                <a:spcPts val="600"/>
              </a:spcBef>
              <a:spcAft>
                <a:spcPts val="0"/>
              </a:spcAft>
              <a:buSzPts val="1035"/>
              <a:buNone/>
              <a:defRPr sz="900"/>
            </a:lvl5pPr>
            <a:lvl6pPr marL="2743200" lvl="5" indent="-228600" algn="l">
              <a:lnSpc>
                <a:spcPct val="100000"/>
              </a:lnSpc>
              <a:spcBef>
                <a:spcPts val="600"/>
              </a:spcBef>
              <a:spcAft>
                <a:spcPts val="0"/>
              </a:spcAft>
              <a:buSzPts val="1035"/>
              <a:buNone/>
              <a:defRPr sz="900"/>
            </a:lvl6pPr>
            <a:lvl7pPr marL="3200400" lvl="6" indent="-228600" algn="l">
              <a:lnSpc>
                <a:spcPct val="100000"/>
              </a:lnSpc>
              <a:spcBef>
                <a:spcPts val="600"/>
              </a:spcBef>
              <a:spcAft>
                <a:spcPts val="0"/>
              </a:spcAft>
              <a:buSzPts val="1035"/>
              <a:buNone/>
              <a:defRPr sz="900"/>
            </a:lvl7pPr>
            <a:lvl8pPr marL="3657600" lvl="7" indent="-228600" algn="l">
              <a:lnSpc>
                <a:spcPct val="100000"/>
              </a:lnSpc>
              <a:spcBef>
                <a:spcPts val="600"/>
              </a:spcBef>
              <a:spcAft>
                <a:spcPts val="0"/>
              </a:spcAft>
              <a:buSzPts val="1035"/>
              <a:buNone/>
              <a:defRPr sz="900"/>
            </a:lvl8pPr>
            <a:lvl9pPr marL="4114800" lvl="8" indent="-228600" algn="l">
              <a:lnSpc>
                <a:spcPct val="100000"/>
              </a:lnSpc>
              <a:spcBef>
                <a:spcPts val="600"/>
              </a:spcBef>
              <a:spcAft>
                <a:spcPts val="600"/>
              </a:spcAft>
              <a:buSzPts val="1035"/>
              <a:buNone/>
              <a:defRPr sz="900"/>
            </a:lvl9pPr>
          </a:lstStyle>
          <a:p>
            <a:endParaRPr/>
          </a:p>
        </p:txBody>
      </p:sp>
      <p:sp>
        <p:nvSpPr>
          <p:cNvPr id="109" name="Google Shape;109;p1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2"/>
        <p:cNvGrpSpPr/>
        <p:nvPr/>
      </p:nvGrpSpPr>
      <p:grpSpPr>
        <a:xfrm>
          <a:off x="0" y="0"/>
          <a:ext cx="0" cy="0"/>
          <a:chOff x="0" y="0"/>
          <a:chExt cx="0" cy="0"/>
        </a:xfrm>
      </p:grpSpPr>
      <p:sp>
        <p:nvSpPr>
          <p:cNvPr id="113" name="Google Shape;113;p15"/>
          <p:cNvSpPr txBox="1">
            <a:spLocks noGrp="1"/>
          </p:cNvSpPr>
          <p:nvPr>
            <p:ph type="title"/>
          </p:nvPr>
        </p:nvSpPr>
        <p:spPr>
          <a:xfrm>
            <a:off x="1303868" y="982132"/>
            <a:ext cx="9592732" cy="29548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rgbClr val="262626"/>
              </a:buClr>
              <a:buSzPts val="3200"/>
              <a:buFont typeface="Garamond"/>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5"/>
          <p:cNvSpPr txBox="1">
            <a:spLocks noGrp="1"/>
          </p:cNvSpPr>
          <p:nvPr>
            <p:ph type="body" idx="1"/>
          </p:nvPr>
        </p:nvSpPr>
        <p:spPr>
          <a:xfrm>
            <a:off x="1303868" y="4343399"/>
            <a:ext cx="9592732" cy="1532467"/>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300"/>
              <a:buNone/>
              <a:defRPr sz="2000">
                <a:solidFill>
                  <a:schemeClr val="dk1"/>
                </a:solidFill>
              </a:defRPr>
            </a:lvl1pPr>
            <a:lvl2pPr marL="914400" lvl="1" indent="-228600" algn="l">
              <a:lnSpc>
                <a:spcPct val="100000"/>
              </a:lnSpc>
              <a:spcBef>
                <a:spcPts val="600"/>
              </a:spcBef>
              <a:spcAft>
                <a:spcPts val="0"/>
              </a:spcAft>
              <a:buSzPts val="2070"/>
              <a:buNone/>
              <a:defRPr sz="1800">
                <a:solidFill>
                  <a:srgbClr val="888888"/>
                </a:solidFill>
              </a:defRPr>
            </a:lvl2pPr>
            <a:lvl3pPr marL="1371600" lvl="2" indent="-228600" algn="l">
              <a:lnSpc>
                <a:spcPct val="100000"/>
              </a:lnSpc>
              <a:spcBef>
                <a:spcPts val="600"/>
              </a:spcBef>
              <a:spcAft>
                <a:spcPts val="0"/>
              </a:spcAft>
              <a:buSzPts val="1840"/>
              <a:buNone/>
              <a:defRPr sz="1600">
                <a:solidFill>
                  <a:srgbClr val="888888"/>
                </a:solidFill>
              </a:defRPr>
            </a:lvl3pPr>
            <a:lvl4pPr marL="1828800" lvl="3" indent="-228600" algn="l">
              <a:lnSpc>
                <a:spcPct val="100000"/>
              </a:lnSpc>
              <a:spcBef>
                <a:spcPts val="600"/>
              </a:spcBef>
              <a:spcAft>
                <a:spcPts val="0"/>
              </a:spcAft>
              <a:buSzPts val="1610"/>
              <a:buNone/>
              <a:defRPr sz="1400">
                <a:solidFill>
                  <a:srgbClr val="888888"/>
                </a:solidFill>
              </a:defRPr>
            </a:lvl4pPr>
            <a:lvl5pPr marL="2286000" lvl="4" indent="-228600" algn="l">
              <a:lnSpc>
                <a:spcPct val="100000"/>
              </a:lnSpc>
              <a:spcBef>
                <a:spcPts val="600"/>
              </a:spcBef>
              <a:spcAft>
                <a:spcPts val="0"/>
              </a:spcAft>
              <a:buSzPts val="1610"/>
              <a:buNone/>
              <a:defRPr sz="1400">
                <a:solidFill>
                  <a:srgbClr val="888888"/>
                </a:solidFill>
              </a:defRPr>
            </a:lvl5pPr>
            <a:lvl6pPr marL="2743200" lvl="5" indent="-228600" algn="l">
              <a:lnSpc>
                <a:spcPct val="100000"/>
              </a:lnSpc>
              <a:spcBef>
                <a:spcPts val="600"/>
              </a:spcBef>
              <a:spcAft>
                <a:spcPts val="0"/>
              </a:spcAft>
              <a:buSzPts val="1610"/>
              <a:buNone/>
              <a:defRPr sz="1400">
                <a:solidFill>
                  <a:srgbClr val="888888"/>
                </a:solidFill>
              </a:defRPr>
            </a:lvl6pPr>
            <a:lvl7pPr marL="3200400" lvl="6" indent="-228600" algn="l">
              <a:lnSpc>
                <a:spcPct val="100000"/>
              </a:lnSpc>
              <a:spcBef>
                <a:spcPts val="600"/>
              </a:spcBef>
              <a:spcAft>
                <a:spcPts val="0"/>
              </a:spcAft>
              <a:buSzPts val="1610"/>
              <a:buNone/>
              <a:defRPr sz="1400">
                <a:solidFill>
                  <a:srgbClr val="888888"/>
                </a:solidFill>
              </a:defRPr>
            </a:lvl7pPr>
            <a:lvl8pPr marL="3657600" lvl="7" indent="-228600" algn="l">
              <a:lnSpc>
                <a:spcPct val="100000"/>
              </a:lnSpc>
              <a:spcBef>
                <a:spcPts val="600"/>
              </a:spcBef>
              <a:spcAft>
                <a:spcPts val="0"/>
              </a:spcAft>
              <a:buSzPts val="1610"/>
              <a:buNone/>
              <a:defRPr sz="1400">
                <a:solidFill>
                  <a:srgbClr val="888888"/>
                </a:solidFill>
              </a:defRPr>
            </a:lvl8pPr>
            <a:lvl9pPr marL="4114800" lvl="8" indent="-228600" algn="l">
              <a:lnSpc>
                <a:spcPct val="100000"/>
              </a:lnSpc>
              <a:spcBef>
                <a:spcPts val="600"/>
              </a:spcBef>
              <a:spcAft>
                <a:spcPts val="600"/>
              </a:spcAft>
              <a:buSzPts val="1610"/>
              <a:buNone/>
              <a:defRPr sz="1400">
                <a:solidFill>
                  <a:srgbClr val="888888"/>
                </a:solidFill>
              </a:defRPr>
            </a:lvl9pPr>
          </a:lstStyle>
          <a:p>
            <a:endParaRPr/>
          </a:p>
        </p:txBody>
      </p:sp>
      <p:sp>
        <p:nvSpPr>
          <p:cNvPr id="115" name="Google Shape;115;p1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18" name="Google Shape;118;p15"/>
          <p:cNvCxnSpPr/>
          <p:nvPr/>
        </p:nvCxnSpPr>
        <p:spPr>
          <a:xfrm>
            <a:off x="1396169" y="4140199"/>
            <a:ext cx="9407298"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
          <p:cNvGrpSpPr/>
          <p:nvPr/>
        </p:nvGrpSpPr>
        <p:grpSpPr>
          <a:xfrm>
            <a:off x="-15736" y="0"/>
            <a:ext cx="12229962" cy="6856214"/>
            <a:chOff x="-15736" y="0"/>
            <a:chExt cx="12229962" cy="6856214"/>
          </a:xfrm>
        </p:grpSpPr>
        <p:pic>
          <p:nvPicPr>
            <p:cNvPr id="7" name="Google Shape;7;p1" descr="HD-PanelContent.png"/>
            <p:cNvPicPr preferRelativeResize="0"/>
            <p:nvPr/>
          </p:nvPicPr>
          <p:blipFill rotWithShape="1">
            <a:blip r:embed="rId19">
              <a:alphaModFix/>
            </a:blip>
            <a:srcRect/>
            <a:stretch/>
          </p:blipFill>
          <p:spPr>
            <a:xfrm>
              <a:off x="0" y="0"/>
              <a:ext cx="12188825" cy="6856214"/>
            </a:xfrm>
            <a:prstGeom prst="rect">
              <a:avLst/>
            </a:prstGeom>
            <a:noFill/>
            <a:ln>
              <a:noFill/>
            </a:ln>
          </p:spPr>
        </p:pic>
        <p:sp>
          <p:nvSpPr>
            <p:cNvPr id="8" name="Google Shape;8;p1"/>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Google Shape;9;p1" descr="HDRibbonContent-UniformTrim.png"/>
            <p:cNvPicPr preferRelativeResize="0"/>
            <p:nvPr/>
          </p:nvPicPr>
          <p:blipFill rotWithShape="1">
            <a:blip r:embed="rId20">
              <a:alphaModFix/>
            </a:blip>
            <a:srcRect/>
            <a:stretch/>
          </p:blipFill>
          <p:spPr>
            <a:xfrm>
              <a:off x="-15736" y="3153832"/>
              <a:ext cx="777240" cy="606425"/>
            </a:xfrm>
            <a:prstGeom prst="rect">
              <a:avLst/>
            </a:prstGeom>
            <a:noFill/>
            <a:ln>
              <a:noFill/>
            </a:ln>
          </p:spPr>
        </p:pic>
        <p:pic>
          <p:nvPicPr>
            <p:cNvPr id="10" name="Google Shape;10;p1" descr="HDRibbonContent-UniformTrim.png"/>
            <p:cNvPicPr preferRelativeResize="0"/>
            <p:nvPr/>
          </p:nvPicPr>
          <p:blipFill rotWithShape="1">
            <a:blip r:embed="rId20">
              <a:alphaModFix/>
            </a:blip>
            <a:srcRect/>
            <a:stretch/>
          </p:blipFill>
          <p:spPr>
            <a:xfrm>
              <a:off x="11436986" y="3153832"/>
              <a:ext cx="777240" cy="606425"/>
            </a:xfrm>
            <a:prstGeom prst="rect">
              <a:avLst/>
            </a:prstGeom>
            <a:noFill/>
            <a:ln>
              <a:noFill/>
            </a:ln>
          </p:spPr>
        </p:pic>
      </p:grpSp>
      <p:sp>
        <p:nvSpPr>
          <p:cNvPr id="11" name="Google Shape;11;p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marR="0" lvl="0" indent="-403860" algn="l" rtl="0">
              <a:lnSpc>
                <a:spcPct val="100000"/>
              </a:lnSpc>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lnSpc>
                <a:spcPct val="100000"/>
              </a:lnSpc>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lnSpc>
                <a:spcPct val="100000"/>
              </a:lnSpc>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lnSpc>
                <a:spcPct val="100000"/>
              </a:lnSpc>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lnSpc>
                <a:spcPct val="100000"/>
              </a:lnSpc>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lnSpc>
                <a:spcPct val="100000"/>
              </a:lnSpc>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3" name="Google Shape;13;p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aramond"/>
                <a:ea typeface="Garamond"/>
                <a:cs typeface="Garamond"/>
                <a:sym typeface="Garamond"/>
              </a:defRPr>
            </a:lvl9pPr>
          </a:lstStyle>
          <a:p>
            <a:endParaRPr/>
          </a:p>
        </p:txBody>
      </p:sp>
      <p:sp>
        <p:nvSpPr>
          <p:cNvPr id="15" name="Google Shape;15;p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9"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ctrTitle"/>
          </p:nvPr>
        </p:nvSpPr>
        <p:spPr>
          <a:xfrm>
            <a:off x="2692398" y="1871131"/>
            <a:ext cx="6815669" cy="1515533"/>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262626"/>
              </a:buClr>
              <a:buSzPts val="4000"/>
              <a:buFont typeface="Garamond"/>
              <a:buNone/>
            </a:pPr>
            <a:r>
              <a:rPr lang="en-US" sz="4500" dirty="0" smtClean="0"/>
              <a:t>Database Systems</a:t>
            </a:r>
            <a:endParaRPr sz="4500" dirty="0"/>
          </a:p>
          <a:p>
            <a:pPr marL="0" lvl="0" indent="0" algn="ctr" rtl="0">
              <a:lnSpc>
                <a:spcPct val="100000"/>
              </a:lnSpc>
              <a:spcBef>
                <a:spcPts val="0"/>
              </a:spcBef>
              <a:spcAft>
                <a:spcPts val="0"/>
              </a:spcAft>
              <a:buClr>
                <a:srgbClr val="262626"/>
              </a:buClr>
              <a:buSzPts val="4000"/>
              <a:buFont typeface="Garamond"/>
              <a:buNone/>
            </a:pPr>
            <a:r>
              <a:rPr lang="en-US" sz="4500" dirty="0"/>
              <a:t>(</a:t>
            </a:r>
            <a:r>
              <a:rPr lang="en-US" sz="4500" dirty="0" smtClean="0">
                <a:solidFill>
                  <a:srgbClr val="0D0D0D"/>
                </a:solidFill>
              </a:rPr>
              <a:t>CS2005</a:t>
            </a:r>
            <a:r>
              <a:rPr lang="en-US" sz="4500" dirty="0" smtClean="0"/>
              <a:t>)</a:t>
            </a:r>
            <a:endParaRPr sz="4500" dirty="0"/>
          </a:p>
        </p:txBody>
      </p:sp>
      <p:sp>
        <p:nvSpPr>
          <p:cNvPr id="172" name="Google Shape;172;p22"/>
          <p:cNvSpPr txBox="1">
            <a:spLocks noGrp="1"/>
          </p:cNvSpPr>
          <p:nvPr>
            <p:ph type="subTitle" idx="1"/>
          </p:nvPr>
        </p:nvSpPr>
        <p:spPr>
          <a:xfrm>
            <a:off x="2692400" y="3657600"/>
            <a:ext cx="6815700" cy="15156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SzPts val="1328"/>
              <a:buNone/>
            </a:pPr>
            <a:endParaRPr sz="2400" dirty="0"/>
          </a:p>
          <a:p>
            <a:pPr marL="0" lvl="0" indent="0" algn="ctr" rtl="0">
              <a:lnSpc>
                <a:spcPct val="80000"/>
              </a:lnSpc>
              <a:spcBef>
                <a:spcPts val="0"/>
              </a:spcBef>
              <a:spcAft>
                <a:spcPts val="0"/>
              </a:spcAft>
              <a:buSzPts val="1328"/>
              <a:buNone/>
            </a:pPr>
            <a:r>
              <a:rPr lang="en-US" sz="2400" dirty="0"/>
              <a:t>Week – </a:t>
            </a:r>
            <a:r>
              <a:rPr lang="en-US" sz="2400" dirty="0" smtClean="0"/>
              <a:t>01</a:t>
            </a:r>
            <a:endParaRPr sz="2400" dirty="0"/>
          </a:p>
          <a:p>
            <a:pPr marL="0" lvl="0" indent="0" algn="ctr" rtl="0">
              <a:lnSpc>
                <a:spcPct val="80000"/>
              </a:lnSpc>
              <a:spcBef>
                <a:spcPts val="831"/>
              </a:spcBef>
              <a:spcAft>
                <a:spcPts val="0"/>
              </a:spcAft>
              <a:buSzPts val="1328"/>
              <a:buNone/>
            </a:pPr>
            <a:endParaRPr sz="2400" dirty="0"/>
          </a:p>
          <a:p>
            <a:pPr marL="0" lvl="0" indent="0" algn="ctr" rtl="0">
              <a:lnSpc>
                <a:spcPct val="80000"/>
              </a:lnSpc>
              <a:spcBef>
                <a:spcPts val="831"/>
              </a:spcBef>
              <a:spcAft>
                <a:spcPts val="0"/>
              </a:spcAft>
              <a:buSzPts val="1328"/>
              <a:buNone/>
            </a:pPr>
            <a:r>
              <a:rPr lang="en-US" sz="2400" dirty="0"/>
              <a:t>Instructor: </a:t>
            </a:r>
            <a:r>
              <a:rPr lang="en-US" sz="2400" b="1" dirty="0"/>
              <a:t>Basit Ali </a:t>
            </a:r>
            <a:endParaRPr sz="2400" dirty="0"/>
          </a:p>
          <a:p>
            <a:pPr marL="0" lvl="0" indent="0" algn="l" rtl="0">
              <a:lnSpc>
                <a:spcPct val="80000"/>
              </a:lnSpc>
              <a:spcBef>
                <a:spcPts val="864"/>
              </a:spcBef>
              <a:spcAft>
                <a:spcPts val="0"/>
              </a:spcAft>
              <a:buSzPts val="1518"/>
              <a:buNone/>
            </a:pPr>
            <a:r>
              <a:rPr lang="en-US" sz="2400" dirty="0"/>
              <a:t>	</a:t>
            </a:r>
            <a:endParaRPr sz="2400" dirty="0"/>
          </a:p>
          <a:p>
            <a:pPr marL="0" lvl="0" indent="0" algn="ctr" rtl="0">
              <a:lnSpc>
                <a:spcPct val="80000"/>
              </a:lnSpc>
              <a:spcBef>
                <a:spcPts val="831"/>
              </a:spcBef>
              <a:spcAft>
                <a:spcPts val="0"/>
              </a:spcAft>
              <a:buSzPts val="1328"/>
              <a:buNone/>
            </a:pPr>
            <a:endParaRPr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a:xfrm>
            <a:off x="1500908" y="284018"/>
            <a:ext cx="9776691" cy="1066800"/>
          </a:xfrm>
        </p:spPr>
        <p:txBody>
          <a:bodyPr anchor="b">
            <a:normAutofit/>
          </a:bodyPr>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The Department, Adviser, and Student Tables</a:t>
            </a:r>
            <a:endPar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14339" name="Picture 1" descr="The screenshot shows the student, adviser, and student tables. Three screenshotted Microsoft Access tables are labeled The Department, Adviser, and Student Tables. The student table lists student names, e mail and phone contact information, addresses and each student’s adviser’s last name. The adviser table lists adviser names, e mail addresses and each adviser’s department. The department table lists each department’s name, phone number and administrative assistant names and e mail addresses. Arrows between each table demonstrate their interconnectivity. An arrow leading to the department table highlights how department data can be inserted as needed, with no student or adviser data required. An arrow leading to the student table describes how any student’s adviser’s name can be changed, because the new value is linked to its own data. A second arrow, also leading to the student table, highlights how data from the student table can be deleted with no corresponding data from the department or adviser tables being l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104" y="1533237"/>
            <a:ext cx="8025823" cy="463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90118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noChangeArrowheads="1"/>
          </p:cNvSpPr>
          <p:nvPr>
            <p:ph type="title"/>
          </p:nvPr>
        </p:nvSpPr>
        <p:spPr>
          <a:xfrm>
            <a:off x="1168400" y="330200"/>
            <a:ext cx="8229600" cy="1066800"/>
          </a:xfrm>
        </p:spPr>
        <p:txBody>
          <a:bodyPr anchor="b"/>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The Art Course Database Tables</a:t>
            </a:r>
            <a:endPar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15363" name="Picture 1" descr="The screenshot shows the art course database tables. Three screenshotted Microsoft Access tables describe an example relational database. The customer table, at the top, lists customer names, corresponding numbers, 1 through 7, and telephone contact information. The course table, in the center, lists course numbers, 1 through 5, names, starting dates and enrollment fees. The enrollment table, at the bottom, lists customer numbers, as designated in the customer table, and course numbers which are designated in the course table with the amount each customer has paid. Arrows leading from the enrollment table to the other two tables illustrate the database’s interconnectivity. Two arrows leading to the course table describe how the course starting date may be changed without causing problems, and how new course data can be inserted as needed. A third arrow leading to the enrollment table describes how rows can be deleted with no adverse consequen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6253" y="1484746"/>
            <a:ext cx="7984547" cy="465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26081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noChangeArrowheads="1"/>
          </p:cNvSpPr>
          <p:nvPr>
            <p:ph type="title"/>
          </p:nvPr>
        </p:nvSpPr>
        <p:spPr/>
        <p:txBody>
          <a:bodyPr>
            <a:normAutofit fontScale="90000"/>
          </a:bodyPr>
          <a:lstStyle/>
          <a:p>
            <a:r>
              <a:rPr lang="en-US" altLang="en-US" smtClean="0"/>
              <a:t>Relational Tables are Processed by Structured Query Language (S</a:t>
            </a:r>
            <a:r>
              <a:rPr lang="en-US" altLang="en-US" sz="100"/>
              <a:t> </a:t>
            </a:r>
            <a:r>
              <a:rPr lang="en-US" altLang="en-US" smtClean="0"/>
              <a:t>Q</a:t>
            </a:r>
            <a:r>
              <a:rPr lang="en-US" altLang="en-US" sz="100"/>
              <a:t> </a:t>
            </a:r>
            <a:r>
              <a:rPr lang="en-US" altLang="en-US" smtClean="0"/>
              <a:t>L)</a:t>
            </a:r>
            <a:endParaRPr lang="en-IN" altLang="en-US" smtClean="0"/>
          </a:p>
        </p:txBody>
      </p:sp>
      <p:sp>
        <p:nvSpPr>
          <p:cNvPr id="16387" name="Text Placeholder 4"/>
          <p:cNvSpPr>
            <a:spLocks noGrp="1" noChangeArrowheads="1"/>
          </p:cNvSpPr>
          <p:nvPr>
            <p:ph type="body" idx="1"/>
          </p:nvPr>
        </p:nvSpPr>
        <p:spPr/>
        <p:txBody>
          <a:bodyPr>
            <a:normAutofit/>
          </a:bodyPr>
          <a:lstStyle/>
          <a:p>
            <a:r>
              <a:rPr lang="en-US" altLang="en-US" sz="2800" b="1" dirty="0"/>
              <a:t>Structured Query Language </a:t>
            </a:r>
            <a:r>
              <a:rPr lang="en-US" altLang="en-US" sz="2800" dirty="0"/>
              <a:t>(S</a:t>
            </a:r>
            <a:r>
              <a:rPr lang="en-US" altLang="en-US" sz="200" dirty="0"/>
              <a:t> </a:t>
            </a:r>
            <a:r>
              <a:rPr lang="en-US" altLang="en-US" sz="2800" dirty="0"/>
              <a:t>Q</a:t>
            </a:r>
            <a:r>
              <a:rPr lang="en-US" altLang="en-US" sz="200" dirty="0"/>
              <a:t> </a:t>
            </a:r>
            <a:r>
              <a:rPr lang="en-US" altLang="en-US" sz="2800" dirty="0"/>
              <a:t>L) is an international standard for creating, processing, and querying databases and their tables.</a:t>
            </a:r>
          </a:p>
          <a:p>
            <a:endParaRPr lang="en-US" altLang="en-US" sz="2800" dirty="0" smtClean="0"/>
          </a:p>
          <a:p>
            <a:r>
              <a:rPr lang="en-US" altLang="en-US" sz="2800" dirty="0" smtClean="0"/>
              <a:t>Many </a:t>
            </a:r>
            <a:r>
              <a:rPr lang="en-US" altLang="en-US" sz="2800" dirty="0"/>
              <a:t>databases use S</a:t>
            </a:r>
            <a:r>
              <a:rPr lang="en-US" altLang="en-US" sz="200" dirty="0"/>
              <a:t> </a:t>
            </a:r>
            <a:r>
              <a:rPr lang="en-US" altLang="en-US" sz="2800" dirty="0"/>
              <a:t>Q</a:t>
            </a:r>
            <a:r>
              <a:rPr lang="en-US" altLang="en-US" sz="200" dirty="0"/>
              <a:t> </a:t>
            </a:r>
            <a:r>
              <a:rPr lang="en-US" altLang="en-US" sz="2800" dirty="0"/>
              <a:t>L to retrieve, format, report, insert, delete, and/or modify data for users.</a:t>
            </a:r>
          </a:p>
        </p:txBody>
      </p:sp>
    </p:spTree>
    <p:extLst>
      <p:ext uri="{BB962C8B-B14F-4D97-AF65-F5344CB8AC3E}">
        <p14:creationId xmlns:p14="http://schemas.microsoft.com/office/powerpoint/2010/main" val="3593822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noChangeArrowheads="1"/>
          </p:cNvSpPr>
          <p:nvPr>
            <p:ph type="title"/>
          </p:nvPr>
        </p:nvSpPr>
        <p:spPr/>
        <p:txBody>
          <a:bodyPr/>
          <a:lstStyle/>
          <a:p>
            <a:r>
              <a:rPr lang="en-US" altLang="en-US" smtClean="0"/>
              <a:t>S</a:t>
            </a:r>
            <a:r>
              <a:rPr lang="en-US" altLang="en-US" sz="100"/>
              <a:t> </a:t>
            </a:r>
            <a:r>
              <a:rPr lang="en-US" altLang="en-US" smtClean="0"/>
              <a:t>Q</a:t>
            </a:r>
            <a:r>
              <a:rPr lang="en-US" altLang="en-US" sz="100"/>
              <a:t> </a:t>
            </a:r>
            <a:r>
              <a:rPr lang="en-US" altLang="en-US" smtClean="0"/>
              <a:t>L Example </a:t>
            </a:r>
            <a:r>
              <a:rPr lang="en-US" altLang="en-US" sz="2000"/>
              <a:t>(1 of 2)</a:t>
            </a:r>
            <a:endParaRPr lang="en-IN" altLang="en-US" sz="2000"/>
          </a:p>
        </p:txBody>
      </p:sp>
      <p:sp>
        <p:nvSpPr>
          <p:cNvPr id="17411" name="Text Placeholder 2"/>
          <p:cNvSpPr>
            <a:spLocks noGrp="1" noChangeArrowheads="1"/>
          </p:cNvSpPr>
          <p:nvPr>
            <p:ph type="body" idx="1"/>
          </p:nvPr>
        </p:nvSpPr>
        <p:spPr/>
        <p:txBody>
          <a:bodyPr/>
          <a:lstStyle/>
          <a:p>
            <a:r>
              <a:rPr lang="en-US" altLang="en-US" dirty="0"/>
              <a:t>We can use S</a:t>
            </a:r>
            <a:r>
              <a:rPr lang="en-US" altLang="en-US" sz="100" dirty="0"/>
              <a:t> </a:t>
            </a:r>
            <a:r>
              <a:rPr lang="en-US" altLang="en-US" dirty="0"/>
              <a:t>Q</a:t>
            </a:r>
            <a:r>
              <a:rPr lang="en-US" altLang="en-US" sz="100" dirty="0"/>
              <a:t> </a:t>
            </a:r>
            <a:r>
              <a:rPr lang="en-US" altLang="en-US" dirty="0"/>
              <a:t>L to combine the data in the three tables in the Art Course Database to recreate the original list structure of the data that was in the spreadsheet.</a:t>
            </a:r>
          </a:p>
          <a:p>
            <a:endParaRPr lang="en-US" altLang="en-US" dirty="0" smtClean="0"/>
          </a:p>
          <a:p>
            <a:r>
              <a:rPr lang="en-US" altLang="en-US" dirty="0" smtClean="0"/>
              <a:t>We </a:t>
            </a:r>
            <a:r>
              <a:rPr lang="en-US" altLang="en-US" dirty="0"/>
              <a:t>do this by using an S</a:t>
            </a:r>
            <a:r>
              <a:rPr lang="en-US" altLang="en-US" sz="100" dirty="0"/>
              <a:t> </a:t>
            </a:r>
            <a:r>
              <a:rPr lang="en-US" altLang="en-US" dirty="0"/>
              <a:t>Q</a:t>
            </a:r>
            <a:r>
              <a:rPr lang="en-US" altLang="en-US" sz="100" dirty="0"/>
              <a:t> </a:t>
            </a:r>
            <a:r>
              <a:rPr lang="en-US" altLang="en-US" dirty="0"/>
              <a:t>L SELECT statement as shown on the next slide.</a:t>
            </a:r>
          </a:p>
        </p:txBody>
      </p:sp>
    </p:spTree>
    <p:extLst>
      <p:ext uri="{BB962C8B-B14F-4D97-AF65-F5344CB8AC3E}">
        <p14:creationId xmlns:p14="http://schemas.microsoft.com/office/powerpoint/2010/main" val="892109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noChangeArrowheads="1"/>
          </p:cNvSpPr>
          <p:nvPr>
            <p:ph type="title"/>
          </p:nvPr>
        </p:nvSpPr>
        <p:spPr/>
        <p:txBody>
          <a:bodyPr/>
          <a:lstStyle/>
          <a:p>
            <a:r>
              <a:rPr lang="en-US" altLang="en-US" smtClean="0"/>
              <a:t>S</a:t>
            </a:r>
            <a:r>
              <a:rPr lang="en-US" altLang="en-US" sz="100"/>
              <a:t> </a:t>
            </a:r>
            <a:r>
              <a:rPr lang="en-US" altLang="en-US" smtClean="0"/>
              <a:t>Q</a:t>
            </a:r>
            <a:r>
              <a:rPr lang="en-US" altLang="en-US" sz="100"/>
              <a:t> </a:t>
            </a:r>
            <a:r>
              <a:rPr lang="en-US" altLang="en-US" smtClean="0"/>
              <a:t>L Example </a:t>
            </a:r>
            <a:r>
              <a:rPr lang="en-US" altLang="en-US" sz="2000"/>
              <a:t>(2 of 2)</a:t>
            </a:r>
            <a:endParaRPr lang="en-IN" altLang="en-US" sz="2000"/>
          </a:p>
        </p:txBody>
      </p:sp>
      <p:pic>
        <p:nvPicPr>
          <p:cNvPr id="18435" name="Picture 7" descr="A sample of S Q L code,"/>
          <p:cNvPicPr>
            <a:picLocks noChangeAspect="1" noChangeArrowheads="1"/>
          </p:cNvPicPr>
          <p:nvPr/>
        </p:nvPicPr>
        <p:blipFill>
          <a:blip r:embed="rId2">
            <a:extLst>
              <a:ext uri="{28A0092B-C50C-407E-A947-70E740481C1C}">
                <a14:useLocalDpi xmlns:a14="http://schemas.microsoft.com/office/drawing/2010/main" val="0"/>
              </a:ext>
            </a:extLst>
          </a:blip>
          <a:srcRect r="16066" b="25241"/>
          <a:stretch>
            <a:fillRect/>
          </a:stretch>
        </p:blipFill>
        <p:spPr bwMode="auto">
          <a:xfrm>
            <a:off x="2625725" y="2435226"/>
            <a:ext cx="6940550" cy="263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Placeholder 2"/>
          <p:cNvSpPr>
            <a:spLocks noGrp="1" noChangeArrowheads="1"/>
          </p:cNvSpPr>
          <p:nvPr>
            <p:ph type="body" idx="1"/>
          </p:nvPr>
        </p:nvSpPr>
        <p:spPr>
          <a:xfrm>
            <a:off x="1981200" y="5376863"/>
            <a:ext cx="8229600" cy="996950"/>
          </a:xfrm>
        </p:spPr>
        <p:txBody>
          <a:bodyPr/>
          <a:lstStyle/>
          <a:p>
            <a:r>
              <a:rPr lang="en-US" altLang="en-US" dirty="0"/>
              <a:t>The results of this S</a:t>
            </a:r>
            <a:r>
              <a:rPr lang="en-US" altLang="en-US" sz="100" dirty="0"/>
              <a:t> </a:t>
            </a:r>
            <a:r>
              <a:rPr lang="en-US" altLang="en-US" dirty="0"/>
              <a:t>Q</a:t>
            </a:r>
            <a:r>
              <a:rPr lang="en-US" altLang="en-US" sz="100" dirty="0"/>
              <a:t> </a:t>
            </a:r>
            <a:r>
              <a:rPr lang="en-US" altLang="en-US" dirty="0"/>
              <a:t>L code can be seen on the next page.</a:t>
            </a:r>
          </a:p>
        </p:txBody>
      </p:sp>
    </p:spTree>
    <p:extLst>
      <p:ext uri="{BB962C8B-B14F-4D97-AF65-F5344CB8AC3E}">
        <p14:creationId xmlns:p14="http://schemas.microsoft.com/office/powerpoint/2010/main" val="3201105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noChangeArrowheads="1"/>
          </p:cNvSpPr>
          <p:nvPr>
            <p:ph type="title"/>
          </p:nvPr>
        </p:nvSpPr>
        <p:spPr/>
        <p:txBody>
          <a:bodyPr>
            <a:normAutofit fontScale="90000"/>
          </a:bodyPr>
          <a:lstStyle/>
          <a:p>
            <a:r>
              <a:rPr lang="en-US" altLang="en-US" smtClean="0"/>
              <a:t>S</a:t>
            </a:r>
            <a:r>
              <a:rPr lang="en-US" altLang="en-US" sz="100"/>
              <a:t> </a:t>
            </a:r>
            <a:r>
              <a:rPr lang="en-US" altLang="en-US" smtClean="0"/>
              <a:t>Q</a:t>
            </a:r>
            <a:r>
              <a:rPr lang="en-US" altLang="en-US" sz="100"/>
              <a:t> </a:t>
            </a:r>
            <a:r>
              <a:rPr lang="en-US" altLang="en-US" smtClean="0"/>
              <a:t>L Example Results for the Art Course Database </a:t>
            </a:r>
            <a:endParaRPr lang="en-IN" altLang="en-US" smtClean="0"/>
          </a:p>
        </p:txBody>
      </p:sp>
      <p:sp>
        <p:nvSpPr>
          <p:cNvPr id="19459" name="Text Placeholder 4"/>
          <p:cNvSpPr>
            <a:spLocks noGrp="1" noChangeArrowheads="1"/>
          </p:cNvSpPr>
          <p:nvPr>
            <p:ph type="body" idx="1"/>
          </p:nvPr>
        </p:nvSpPr>
        <p:spPr>
          <a:xfrm>
            <a:off x="1898073" y="2459183"/>
            <a:ext cx="8229600" cy="892175"/>
          </a:xfrm>
        </p:spPr>
        <p:txBody>
          <a:bodyPr/>
          <a:lstStyle/>
          <a:p>
            <a:pPr marL="0" indent="0">
              <a:buNone/>
            </a:pPr>
            <a:r>
              <a:rPr lang="en-US" altLang="en-US" dirty="0"/>
              <a:t>Results of the S</a:t>
            </a:r>
            <a:r>
              <a:rPr lang="en-US" altLang="en-US" sz="100" dirty="0"/>
              <a:t> </a:t>
            </a:r>
            <a:r>
              <a:rPr lang="en-US" altLang="en-US" dirty="0"/>
              <a:t>Q</a:t>
            </a:r>
            <a:r>
              <a:rPr lang="en-US" altLang="en-US" sz="100" dirty="0"/>
              <a:t> </a:t>
            </a:r>
            <a:r>
              <a:rPr lang="en-US" altLang="en-US" dirty="0"/>
              <a:t>L Query to Recreate the Art Course List Data</a:t>
            </a:r>
          </a:p>
        </p:txBody>
      </p:sp>
      <p:pic>
        <p:nvPicPr>
          <p:cNvPr id="19460" name="Picture 1" descr="The screenshot shows the results of the S Q L query to recreate the art course list.  Instead of four distinct tables, one table lists information described in figure 1 12. Columns from left to right list each student’s last name, first name, phone number, course enrollment date, amount paid, course name and total f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289" y="3243263"/>
            <a:ext cx="7526337"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7093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p:txBody>
          <a:bodyPr/>
          <a:lstStyle/>
          <a:p>
            <a:r>
              <a:rPr lang="en-US" altLang="en-US" smtClean="0"/>
              <a:t>What is a Database System?</a:t>
            </a:r>
            <a:endParaRPr lang="en-IN" altLang="en-US" smtClean="0"/>
          </a:p>
        </p:txBody>
      </p:sp>
      <p:sp>
        <p:nvSpPr>
          <p:cNvPr id="20483" name="Text Placeholder 3"/>
          <p:cNvSpPr>
            <a:spLocks noGrp="1" noChangeArrowheads="1"/>
          </p:cNvSpPr>
          <p:nvPr>
            <p:ph type="body" idx="1"/>
          </p:nvPr>
        </p:nvSpPr>
        <p:spPr/>
        <p:txBody>
          <a:bodyPr/>
          <a:lstStyle/>
          <a:p>
            <a:r>
              <a:rPr lang="en-US" altLang="en-US"/>
              <a:t>A </a:t>
            </a:r>
            <a:r>
              <a:rPr lang="en-US" altLang="en-US" b="1"/>
              <a:t>database system </a:t>
            </a:r>
            <a:r>
              <a:rPr lang="en-US" altLang="en-US"/>
              <a:t>is comprised of four components:</a:t>
            </a:r>
          </a:p>
          <a:p>
            <a:pPr lvl="1"/>
            <a:r>
              <a:rPr lang="en-US" altLang="en-US" sz="2400"/>
              <a:t>Users</a:t>
            </a:r>
          </a:p>
          <a:p>
            <a:pPr lvl="1"/>
            <a:r>
              <a:rPr lang="en-US" altLang="en-US" sz="2400"/>
              <a:t>Database Application</a:t>
            </a:r>
          </a:p>
          <a:p>
            <a:pPr lvl="1"/>
            <a:r>
              <a:rPr lang="en-US" altLang="en-US" sz="2400"/>
              <a:t>Database Management System (D</a:t>
            </a:r>
            <a:r>
              <a:rPr lang="en-US" altLang="en-US" sz="100"/>
              <a:t> </a:t>
            </a:r>
            <a:r>
              <a:rPr lang="en-US" altLang="en-US" sz="2400"/>
              <a:t>B</a:t>
            </a:r>
            <a:r>
              <a:rPr lang="en-US" altLang="en-US" sz="100"/>
              <a:t> </a:t>
            </a:r>
            <a:r>
              <a:rPr lang="en-US" altLang="en-US" sz="2400"/>
              <a:t>M</a:t>
            </a:r>
            <a:r>
              <a:rPr lang="en-US" altLang="en-US" sz="100"/>
              <a:t> </a:t>
            </a:r>
            <a:r>
              <a:rPr lang="en-US" altLang="en-US" sz="2400"/>
              <a:t>S)</a:t>
            </a:r>
          </a:p>
          <a:p>
            <a:pPr lvl="1"/>
            <a:r>
              <a:rPr lang="en-US" altLang="en-US" sz="2400"/>
              <a:t>Database</a:t>
            </a:r>
            <a:endParaRPr lang="en-IN" altLang="en-US" sz="2400"/>
          </a:p>
        </p:txBody>
      </p:sp>
    </p:spTree>
    <p:extLst>
      <p:ext uri="{BB962C8B-B14F-4D97-AF65-F5344CB8AC3E}">
        <p14:creationId xmlns:p14="http://schemas.microsoft.com/office/powerpoint/2010/main" val="3255399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p:cNvSpPr>
            <a:spLocks noGrp="1" noChangeArrowheads="1"/>
          </p:cNvSpPr>
          <p:nvPr>
            <p:ph type="title"/>
          </p:nvPr>
        </p:nvSpPr>
        <p:spPr>
          <a:xfrm>
            <a:off x="1981200" y="653473"/>
            <a:ext cx="8229600" cy="1066800"/>
          </a:xfrm>
        </p:spPr>
        <p:txBody>
          <a:bodyPr anchor="b"/>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Components of a Database System</a:t>
            </a:r>
            <a:endPar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21507" name="Picture 5" descr="A graphic illustrates the components of a database system. It has four parts, running from left to right with arrowed lines linking each part. On the far left is a picture of humans sitting at computers, labeled users. An arrowed line connects this to a box in the center left, labeled Database application. An arrowed line connects this box to a second box in the center right, labeled Database management system left parenthesis D B M S right parenthesis. Finally, an arrowed line connects this box to a cylinder on the right, labeled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2351088"/>
            <a:ext cx="752475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2186468"/>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noChangeArrowheads="1"/>
          </p:cNvSpPr>
          <p:nvPr>
            <p:ph type="title"/>
          </p:nvPr>
        </p:nvSpPr>
        <p:spPr/>
        <p:txBody>
          <a:bodyPr/>
          <a:lstStyle/>
          <a:p>
            <a:r>
              <a:rPr lang="en-US" altLang="en-US" smtClean="0"/>
              <a:t>Users</a:t>
            </a:r>
            <a:endParaRPr lang="en-IN" altLang="en-US" smtClean="0"/>
          </a:p>
        </p:txBody>
      </p:sp>
      <p:sp>
        <p:nvSpPr>
          <p:cNvPr id="22531" name="Text Placeholder 4"/>
          <p:cNvSpPr>
            <a:spLocks noGrp="1" noChangeArrowheads="1"/>
          </p:cNvSpPr>
          <p:nvPr>
            <p:ph type="body" idx="1"/>
          </p:nvPr>
        </p:nvSpPr>
        <p:spPr/>
        <p:txBody>
          <a:bodyPr>
            <a:normAutofit/>
          </a:bodyPr>
          <a:lstStyle/>
          <a:p>
            <a:r>
              <a:rPr lang="en-US" altLang="en-US" sz="2800" dirty="0"/>
              <a:t>A </a:t>
            </a:r>
            <a:r>
              <a:rPr lang="en-US" altLang="en-US" sz="2800" b="1" dirty="0"/>
              <a:t>user</a:t>
            </a:r>
            <a:r>
              <a:rPr lang="en-US" altLang="en-US" sz="2800" dirty="0"/>
              <a:t> of a database system will:</a:t>
            </a:r>
          </a:p>
          <a:p>
            <a:pPr lvl="1"/>
            <a:r>
              <a:rPr lang="en-US" altLang="en-US" sz="2800" dirty="0"/>
              <a:t>Use a database application to track things</a:t>
            </a:r>
          </a:p>
          <a:p>
            <a:pPr lvl="1"/>
            <a:r>
              <a:rPr lang="en-US" altLang="en-US" sz="2800" dirty="0"/>
              <a:t>Use forms to enter, read, delete, and query data</a:t>
            </a:r>
          </a:p>
          <a:p>
            <a:pPr lvl="1"/>
            <a:r>
              <a:rPr lang="en-US" altLang="en-US" sz="2800" dirty="0"/>
              <a:t>Produce reports</a:t>
            </a:r>
          </a:p>
        </p:txBody>
      </p:sp>
    </p:spTree>
    <p:extLst>
      <p:ext uri="{BB962C8B-B14F-4D97-AF65-F5344CB8AC3E}">
        <p14:creationId xmlns:p14="http://schemas.microsoft.com/office/powerpoint/2010/main" val="3918233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p:txBody>
          <a:bodyPr/>
          <a:lstStyle/>
          <a:p>
            <a:r>
              <a:rPr lang="en-US" altLang="en-US" smtClean="0"/>
              <a:t>The Database</a:t>
            </a:r>
            <a:endParaRPr lang="en-IN" altLang="en-US" smtClean="0"/>
          </a:p>
        </p:txBody>
      </p:sp>
      <p:sp>
        <p:nvSpPr>
          <p:cNvPr id="23555" name="Text Placeholder 2"/>
          <p:cNvSpPr>
            <a:spLocks noGrp="1" noChangeArrowheads="1"/>
          </p:cNvSpPr>
          <p:nvPr>
            <p:ph type="body" idx="1"/>
          </p:nvPr>
        </p:nvSpPr>
        <p:spPr/>
        <p:txBody>
          <a:bodyPr>
            <a:normAutofit/>
          </a:bodyPr>
          <a:lstStyle/>
          <a:p>
            <a:r>
              <a:rPr lang="en-US" altLang="en-US" sz="2800" dirty="0"/>
              <a:t>A </a:t>
            </a:r>
            <a:r>
              <a:rPr lang="en-US" altLang="en-US" sz="2800" b="1" dirty="0"/>
              <a:t>database</a:t>
            </a:r>
            <a:r>
              <a:rPr lang="en-US" altLang="en-US" sz="2800" dirty="0"/>
              <a:t> is a self-describing collection of related tables.</a:t>
            </a:r>
          </a:p>
          <a:p>
            <a:pPr lvl="1"/>
            <a:r>
              <a:rPr lang="en-US" altLang="en-US" sz="2800" dirty="0"/>
              <a:t>The database itself contains the definition of its structure.</a:t>
            </a:r>
          </a:p>
          <a:p>
            <a:pPr lvl="1"/>
            <a:r>
              <a:rPr lang="en-US" altLang="en-US" sz="2800" b="1" dirty="0"/>
              <a:t>Metadata</a:t>
            </a:r>
            <a:r>
              <a:rPr lang="en-US" altLang="en-US" sz="2800" dirty="0"/>
              <a:t> is data describing the structure of the database data.</a:t>
            </a:r>
          </a:p>
          <a:p>
            <a:endParaRPr lang="en-US" altLang="en-US" sz="2800" dirty="0" smtClean="0"/>
          </a:p>
          <a:p>
            <a:r>
              <a:rPr lang="en-US" altLang="en-US" sz="2800" dirty="0" smtClean="0"/>
              <a:t>Tables </a:t>
            </a:r>
            <a:r>
              <a:rPr lang="en-US" altLang="en-US" sz="2800" dirty="0"/>
              <a:t>within a relational database are related to each other.</a:t>
            </a:r>
            <a:endParaRPr lang="en-IN" altLang="en-US" sz="2800" dirty="0"/>
          </a:p>
        </p:txBody>
      </p:sp>
    </p:spTree>
    <p:extLst>
      <p:ext uri="{BB962C8B-B14F-4D97-AF65-F5344CB8AC3E}">
        <p14:creationId xmlns:p14="http://schemas.microsoft.com/office/powerpoint/2010/main" val="378198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r>
              <a:rPr lang="en-US"/>
              <a:t>Course Outline</a:t>
            </a:r>
            <a:endParaRPr/>
          </a:p>
        </p:txBody>
      </p:sp>
      <p:sp>
        <p:nvSpPr>
          <p:cNvPr id="178" name="Google Shape;178;p23"/>
          <p:cNvSpPr txBox="1">
            <a:spLocks noGrp="1"/>
          </p:cNvSpPr>
          <p:nvPr>
            <p:ph type="body" idx="1"/>
          </p:nvPr>
        </p:nvSpPr>
        <p:spPr>
          <a:xfrm>
            <a:off x="1295400" y="2406150"/>
            <a:ext cx="9601200" cy="4192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44"/>
              </a:spcBef>
              <a:spcAft>
                <a:spcPts val="0"/>
              </a:spcAft>
              <a:buSzPts val="2070"/>
              <a:buNone/>
            </a:pPr>
            <a:endParaRPr lang="en-US" sz="3600" dirty="0" smtClean="0"/>
          </a:p>
          <a:p>
            <a:pPr marL="0" lvl="0" indent="0" algn="ctr" rtl="0">
              <a:lnSpc>
                <a:spcPct val="90000"/>
              </a:lnSpc>
              <a:spcBef>
                <a:spcPts val="1044"/>
              </a:spcBef>
              <a:spcAft>
                <a:spcPts val="0"/>
              </a:spcAft>
              <a:buSzPts val="2070"/>
              <a:buNone/>
            </a:pPr>
            <a:r>
              <a:rPr lang="en-US" sz="3600" dirty="0" smtClean="0"/>
              <a:t>Uploaded on GCR</a:t>
            </a:r>
          </a:p>
          <a:p>
            <a:pPr marL="0" lvl="0" indent="0" algn="ctr">
              <a:lnSpc>
                <a:spcPct val="90000"/>
              </a:lnSpc>
              <a:spcBef>
                <a:spcPts val="1044"/>
              </a:spcBef>
              <a:buNone/>
            </a:pPr>
            <a:endParaRPr lang="en-US" sz="3600" dirty="0" smtClean="0"/>
          </a:p>
          <a:p>
            <a:pPr marL="0" lvl="0" indent="0" algn="ctr">
              <a:lnSpc>
                <a:spcPct val="90000"/>
              </a:lnSpc>
              <a:spcBef>
                <a:spcPts val="1044"/>
              </a:spcBef>
              <a:buNone/>
            </a:pPr>
            <a:r>
              <a:rPr lang="en-US" sz="3600" dirty="0" smtClean="0"/>
              <a:t>GCR </a:t>
            </a:r>
            <a:r>
              <a:rPr lang="en-US" sz="3600" dirty="0"/>
              <a:t>code: </a:t>
            </a:r>
            <a:r>
              <a:rPr lang="en-US" sz="3600" b="1" dirty="0"/>
              <a:t>rqej5ob</a:t>
            </a:r>
          </a:p>
          <a:p>
            <a:pPr marL="0" lvl="0" indent="0" algn="ctr" rtl="0">
              <a:lnSpc>
                <a:spcPct val="90000"/>
              </a:lnSpc>
              <a:spcBef>
                <a:spcPts val="1044"/>
              </a:spcBef>
              <a:spcAft>
                <a:spcPts val="0"/>
              </a:spcAft>
              <a:buSzPts val="2070"/>
              <a:buNone/>
            </a:pPr>
            <a:r>
              <a:rPr lang="en-US" sz="3600" dirty="0" smtClean="0"/>
              <a:t> </a:t>
            </a:r>
            <a:endParaRPr sz="3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3"/>
          <p:cNvSpPr>
            <a:spLocks noGrp="1" noChangeArrowheads="1"/>
          </p:cNvSpPr>
          <p:nvPr>
            <p:ph type="title"/>
          </p:nvPr>
        </p:nvSpPr>
        <p:spPr/>
        <p:txBody>
          <a:bodyPr>
            <a:normAutofit fontScale="90000"/>
          </a:bodyPr>
          <a:lstStyle/>
          <a:p>
            <a:r>
              <a:rPr lang="en-US" altLang="en-US" smtClean="0"/>
              <a:t>Example Database Metadata: A Relational Diagram</a:t>
            </a:r>
            <a:endParaRPr lang="en-IN" altLang="en-US" smtClean="0"/>
          </a:p>
        </p:txBody>
      </p:sp>
      <p:sp>
        <p:nvSpPr>
          <p:cNvPr id="24579" name="Text Placeholder 4"/>
          <p:cNvSpPr>
            <a:spLocks noGrp="1" noChangeArrowheads="1"/>
          </p:cNvSpPr>
          <p:nvPr>
            <p:ph type="body" idx="1"/>
          </p:nvPr>
        </p:nvSpPr>
        <p:spPr>
          <a:xfrm>
            <a:off x="1537855" y="2385291"/>
            <a:ext cx="9167090" cy="882650"/>
          </a:xfrm>
        </p:spPr>
        <p:txBody>
          <a:bodyPr/>
          <a:lstStyle/>
          <a:p>
            <a:pPr marL="0" indent="0">
              <a:buNone/>
            </a:pPr>
            <a:r>
              <a:rPr lang="en-US" altLang="en-US" dirty="0"/>
              <a:t>Example Metadata: A </a:t>
            </a:r>
            <a:r>
              <a:rPr lang="en-US" altLang="en-US" dirty="0" smtClean="0"/>
              <a:t>Relationship </a:t>
            </a:r>
            <a:r>
              <a:rPr lang="en-US" altLang="en-US" dirty="0"/>
              <a:t>Diagram for the Art Course Tables</a:t>
            </a:r>
          </a:p>
        </p:txBody>
      </p:sp>
      <p:pic>
        <p:nvPicPr>
          <p:cNvPr id="24580" name="Picture 1" descr="The screenshot shows a relationship diagram for the art course tables in figure 1 12. The relationship diagram is comprised of three boxes, with relationship lines linking them together. The box at left, labeled customer, contains values for customer number, first name, last name and phone number. Customer value is the primary key of this box. A one to many relationship line links this box to the center box, which is labeled enrollment and contains values for customer number, course number and amount paid. Customer number and course number are both primary keys of this box. A many to one relationship number links this box to the final box, which is labeled course and contains values for course number, course, course date and f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1" y="3100918"/>
            <a:ext cx="7737475"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0957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noChangeArrowheads="1"/>
          </p:cNvSpPr>
          <p:nvPr>
            <p:ph type="title"/>
          </p:nvPr>
        </p:nvSpPr>
        <p:spPr>
          <a:xfrm>
            <a:off x="1510683" y="503808"/>
            <a:ext cx="8229600" cy="1066800"/>
          </a:xfrm>
        </p:spPr>
        <p:txBody>
          <a:bodyPr anchor="b"/>
          <a:lstStyle/>
          <a:p>
            <a:pPr>
              <a:spcBef>
                <a:spcPct val="0"/>
              </a:spcBef>
              <a:buFont typeface="Times New Roman" panose="02020603050405020304" pitchFamily="18" charset="0"/>
              <a:buNone/>
            </a:pPr>
            <a:r>
              <a:rPr lang="en-US"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Database Contents</a:t>
            </a:r>
            <a:endParaRPr lang="en-IN" altLang="en-US" dirty="0" smtClean="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25603" name="Picture 3" descr="A blue cylindrical diagram is labeled Database Contents. Four bullet points are written inside a cylinder. From top to bottom, they are: user data, metadata, indexes and other overhead data, application meta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900" y="1666875"/>
            <a:ext cx="3124200" cy="444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590838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3"/>
          <p:cNvSpPr>
            <a:spLocks noGrp="1" noChangeArrowheads="1"/>
          </p:cNvSpPr>
          <p:nvPr>
            <p:ph type="title"/>
          </p:nvPr>
        </p:nvSpPr>
        <p:spPr/>
        <p:txBody>
          <a:bodyPr/>
          <a:lstStyle/>
          <a:p>
            <a:r>
              <a:rPr lang="en-US" altLang="en-US" smtClean="0"/>
              <a:t>Database Management System (D</a:t>
            </a:r>
            <a:r>
              <a:rPr lang="en-US" altLang="en-US" sz="100"/>
              <a:t> </a:t>
            </a:r>
            <a:r>
              <a:rPr lang="en-US" altLang="en-US" smtClean="0"/>
              <a:t>B</a:t>
            </a:r>
            <a:r>
              <a:rPr lang="en-US" altLang="en-US" sz="100"/>
              <a:t> </a:t>
            </a:r>
            <a:r>
              <a:rPr lang="en-US" altLang="en-US" smtClean="0"/>
              <a:t>M</a:t>
            </a:r>
            <a:r>
              <a:rPr lang="en-US" altLang="en-US" sz="100"/>
              <a:t> </a:t>
            </a:r>
            <a:r>
              <a:rPr lang="en-US" altLang="en-US" smtClean="0"/>
              <a:t>S)</a:t>
            </a:r>
            <a:endParaRPr lang="en-IN" altLang="en-US" smtClean="0"/>
          </a:p>
        </p:txBody>
      </p:sp>
      <p:sp>
        <p:nvSpPr>
          <p:cNvPr id="26627" name="Text Placeholder 4"/>
          <p:cNvSpPr>
            <a:spLocks noGrp="1" noChangeArrowheads="1"/>
          </p:cNvSpPr>
          <p:nvPr>
            <p:ph type="body" idx="1"/>
          </p:nvPr>
        </p:nvSpPr>
        <p:spPr/>
        <p:txBody>
          <a:bodyPr/>
          <a:lstStyle/>
          <a:p>
            <a:r>
              <a:rPr lang="en-US" altLang="en-US" dirty="0"/>
              <a:t>A database management system (D</a:t>
            </a:r>
            <a:r>
              <a:rPr lang="en-US" altLang="en-US" sz="100" dirty="0"/>
              <a:t> </a:t>
            </a:r>
            <a:r>
              <a:rPr lang="en-US" altLang="en-US" dirty="0"/>
              <a:t>B</a:t>
            </a:r>
            <a:r>
              <a:rPr lang="en-US" altLang="en-US" sz="100" dirty="0"/>
              <a:t> </a:t>
            </a:r>
            <a:r>
              <a:rPr lang="en-US" altLang="en-US" dirty="0"/>
              <a:t>M</a:t>
            </a:r>
            <a:r>
              <a:rPr lang="en-US" altLang="en-US" sz="100" dirty="0"/>
              <a:t> </a:t>
            </a:r>
            <a:r>
              <a:rPr lang="en-US" altLang="en-US" dirty="0"/>
              <a:t>S) serves as an intermediary between database applications and the database.</a:t>
            </a:r>
          </a:p>
          <a:p>
            <a:endParaRPr lang="en-US" altLang="en-US" dirty="0" smtClean="0"/>
          </a:p>
          <a:p>
            <a:r>
              <a:rPr lang="en-US" altLang="en-US" dirty="0" smtClean="0"/>
              <a:t>The </a:t>
            </a:r>
            <a:r>
              <a:rPr lang="en-US" altLang="en-US" dirty="0"/>
              <a:t>D</a:t>
            </a:r>
            <a:r>
              <a:rPr lang="en-US" altLang="en-US" sz="100" dirty="0"/>
              <a:t> </a:t>
            </a:r>
            <a:r>
              <a:rPr lang="en-US" altLang="en-US" dirty="0"/>
              <a:t>B</a:t>
            </a:r>
            <a:r>
              <a:rPr lang="en-US" altLang="en-US" sz="100" dirty="0"/>
              <a:t> </a:t>
            </a:r>
            <a:r>
              <a:rPr lang="en-US" altLang="en-US" dirty="0"/>
              <a:t>M</a:t>
            </a:r>
            <a:r>
              <a:rPr lang="en-US" altLang="en-US" sz="100" dirty="0"/>
              <a:t> </a:t>
            </a:r>
            <a:r>
              <a:rPr lang="en-US" altLang="en-US" dirty="0"/>
              <a:t>S manages and controls database activities.</a:t>
            </a:r>
          </a:p>
          <a:p>
            <a:endParaRPr lang="en-US" altLang="en-US" dirty="0" smtClean="0"/>
          </a:p>
          <a:p>
            <a:r>
              <a:rPr lang="en-US" altLang="en-US" dirty="0" smtClean="0"/>
              <a:t>The </a:t>
            </a:r>
            <a:r>
              <a:rPr lang="en-US" altLang="en-US" dirty="0"/>
              <a:t>D</a:t>
            </a:r>
            <a:r>
              <a:rPr lang="en-US" altLang="en-US" sz="100" dirty="0"/>
              <a:t> </a:t>
            </a:r>
            <a:r>
              <a:rPr lang="en-US" altLang="en-US" dirty="0"/>
              <a:t>B</a:t>
            </a:r>
            <a:r>
              <a:rPr lang="en-US" altLang="en-US" sz="100" dirty="0"/>
              <a:t> </a:t>
            </a:r>
            <a:r>
              <a:rPr lang="en-US" altLang="en-US" dirty="0"/>
              <a:t>M</a:t>
            </a:r>
            <a:r>
              <a:rPr lang="en-US" altLang="en-US" sz="100" dirty="0"/>
              <a:t> </a:t>
            </a:r>
            <a:r>
              <a:rPr lang="en-US" altLang="en-US" dirty="0"/>
              <a:t>S creates, processes, and administers the databases it controls.</a:t>
            </a:r>
            <a:endParaRPr lang="en-IN" altLang="en-US" dirty="0"/>
          </a:p>
        </p:txBody>
      </p:sp>
    </p:spTree>
    <p:extLst>
      <p:ext uri="{BB962C8B-B14F-4D97-AF65-F5344CB8AC3E}">
        <p14:creationId xmlns:p14="http://schemas.microsoft.com/office/powerpoint/2010/main" val="3978866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noChangeArrowheads="1"/>
          </p:cNvSpPr>
          <p:nvPr>
            <p:ph type="title"/>
          </p:nvPr>
        </p:nvSpPr>
        <p:spPr/>
        <p:txBody>
          <a:bodyPr/>
          <a:lstStyle/>
          <a:p>
            <a:r>
              <a:rPr lang="en-US" altLang="en-US" smtClean="0"/>
              <a:t>Functions of a D</a:t>
            </a:r>
            <a:r>
              <a:rPr lang="en-US" altLang="en-US" sz="100"/>
              <a:t> </a:t>
            </a:r>
            <a:r>
              <a:rPr lang="en-US" altLang="en-US" smtClean="0"/>
              <a:t>B</a:t>
            </a:r>
            <a:r>
              <a:rPr lang="en-US" altLang="en-US" sz="100"/>
              <a:t> </a:t>
            </a:r>
            <a:r>
              <a:rPr lang="en-US" altLang="en-US" smtClean="0"/>
              <a:t>M</a:t>
            </a:r>
            <a:r>
              <a:rPr lang="en-US" altLang="en-US" sz="100"/>
              <a:t> </a:t>
            </a:r>
            <a:r>
              <a:rPr lang="en-US" altLang="en-US" smtClean="0"/>
              <a:t>S</a:t>
            </a:r>
            <a:endParaRPr lang="en-IN" altLang="en-US" smtClean="0"/>
          </a:p>
        </p:txBody>
      </p:sp>
      <p:sp>
        <p:nvSpPr>
          <p:cNvPr id="27651" name="Text Placeholder 2"/>
          <p:cNvSpPr>
            <a:spLocks noGrp="1" noChangeArrowheads="1"/>
          </p:cNvSpPr>
          <p:nvPr>
            <p:ph type="body" idx="1"/>
          </p:nvPr>
        </p:nvSpPr>
        <p:spPr>
          <a:xfrm>
            <a:off x="1505527" y="2576945"/>
            <a:ext cx="9153237" cy="3509819"/>
          </a:xfrm>
        </p:spPr>
        <p:txBody>
          <a:bodyPr>
            <a:normAutofit fontScale="70000" lnSpcReduction="20000"/>
          </a:bodyPr>
          <a:lstStyle/>
          <a:p>
            <a:pPr>
              <a:spcBef>
                <a:spcPts val="1200"/>
              </a:spcBef>
            </a:pPr>
            <a:r>
              <a:rPr lang="en-IN" altLang="en-US" sz="2000" dirty="0"/>
              <a:t>Create database</a:t>
            </a:r>
          </a:p>
          <a:p>
            <a:pPr>
              <a:spcBef>
                <a:spcPts val="1200"/>
              </a:spcBef>
            </a:pPr>
            <a:r>
              <a:rPr lang="en-IN" altLang="en-US" sz="2000" dirty="0"/>
              <a:t>Create tables</a:t>
            </a:r>
          </a:p>
          <a:p>
            <a:pPr>
              <a:spcBef>
                <a:spcPts val="1200"/>
              </a:spcBef>
            </a:pPr>
            <a:r>
              <a:rPr lang="en-IN" altLang="en-US" sz="2000" dirty="0"/>
              <a:t>Create supporting structures (e.g., indexes)</a:t>
            </a:r>
          </a:p>
          <a:p>
            <a:pPr>
              <a:spcBef>
                <a:spcPts val="1200"/>
              </a:spcBef>
            </a:pPr>
            <a:r>
              <a:rPr lang="en-IN" altLang="en-US" sz="2000" dirty="0"/>
              <a:t>Read database data</a:t>
            </a:r>
          </a:p>
          <a:p>
            <a:pPr>
              <a:spcBef>
                <a:spcPts val="1200"/>
              </a:spcBef>
            </a:pPr>
            <a:r>
              <a:rPr lang="en-IN" altLang="en-US" sz="2000" dirty="0"/>
              <a:t>Modify (insert, update, or delete) database data</a:t>
            </a:r>
          </a:p>
          <a:p>
            <a:pPr>
              <a:spcBef>
                <a:spcPts val="1200"/>
              </a:spcBef>
            </a:pPr>
            <a:r>
              <a:rPr lang="en-IN" altLang="en-US" sz="2000" dirty="0"/>
              <a:t>Maintain database structures</a:t>
            </a:r>
          </a:p>
          <a:p>
            <a:pPr>
              <a:spcBef>
                <a:spcPts val="1200"/>
              </a:spcBef>
            </a:pPr>
            <a:r>
              <a:rPr lang="en-IN" altLang="en-US" sz="2000" dirty="0"/>
              <a:t>Enforce rules</a:t>
            </a:r>
          </a:p>
          <a:p>
            <a:pPr>
              <a:spcBef>
                <a:spcPts val="1200"/>
              </a:spcBef>
            </a:pPr>
            <a:r>
              <a:rPr lang="en-IN" altLang="en-US" sz="2000" dirty="0"/>
              <a:t>Control concurrency</a:t>
            </a:r>
          </a:p>
          <a:p>
            <a:pPr>
              <a:spcBef>
                <a:spcPts val="1200"/>
              </a:spcBef>
            </a:pPr>
            <a:r>
              <a:rPr lang="en-IN" altLang="en-US" sz="2000" dirty="0"/>
              <a:t>Provide security</a:t>
            </a:r>
          </a:p>
          <a:p>
            <a:pPr>
              <a:spcBef>
                <a:spcPts val="1200"/>
              </a:spcBef>
            </a:pPr>
            <a:r>
              <a:rPr lang="en-IN" altLang="en-US" sz="2000" dirty="0"/>
              <a:t>Perform backup and recovery</a:t>
            </a:r>
          </a:p>
        </p:txBody>
      </p:sp>
    </p:spTree>
    <p:extLst>
      <p:ext uri="{BB962C8B-B14F-4D97-AF65-F5344CB8AC3E}">
        <p14:creationId xmlns:p14="http://schemas.microsoft.com/office/powerpoint/2010/main" val="393719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noChangeArrowheads="1"/>
          </p:cNvSpPr>
          <p:nvPr>
            <p:ph type="title"/>
          </p:nvPr>
        </p:nvSpPr>
        <p:spPr/>
        <p:txBody>
          <a:bodyPr>
            <a:normAutofit fontScale="90000"/>
          </a:bodyPr>
          <a:lstStyle/>
          <a:p>
            <a:r>
              <a:rPr lang="en-US" altLang="en-US" smtClean="0"/>
              <a:t>Impact of Databases and Database Technology</a:t>
            </a:r>
          </a:p>
        </p:txBody>
      </p:sp>
      <p:sp>
        <p:nvSpPr>
          <p:cNvPr id="28675" name="Content Placeholder 2"/>
          <p:cNvSpPr>
            <a:spLocks noGrp="1" noChangeArrowheads="1"/>
          </p:cNvSpPr>
          <p:nvPr>
            <p:ph idx="1"/>
          </p:nvPr>
        </p:nvSpPr>
        <p:spPr/>
        <p:txBody>
          <a:bodyPr/>
          <a:lstStyle/>
          <a:p>
            <a:r>
              <a:rPr lang="en-US" altLang="en-US" smtClean="0"/>
              <a:t>Businesses: </a:t>
            </a:r>
            <a:r>
              <a:rPr lang="en-US" altLang="en-US" smtClean="0">
                <a:solidFill>
                  <a:srgbClr val="800000"/>
                </a:solidFill>
              </a:rPr>
              <a:t>Banking, Insurance, Retail, Transportation, Healthcare, Manufacturing</a:t>
            </a:r>
          </a:p>
          <a:p>
            <a:r>
              <a:rPr lang="en-US" altLang="en-US" smtClean="0"/>
              <a:t>Service Industries: </a:t>
            </a:r>
            <a:r>
              <a:rPr lang="en-US" altLang="en-US" smtClean="0">
                <a:solidFill>
                  <a:srgbClr val="800000"/>
                </a:solidFill>
              </a:rPr>
              <a:t>Financial, Real-estate, Legal, Electronic Commerce, Small businesses</a:t>
            </a:r>
          </a:p>
          <a:p>
            <a:r>
              <a:rPr lang="en-US" altLang="en-US" smtClean="0"/>
              <a:t>Education : </a:t>
            </a:r>
            <a:r>
              <a:rPr lang="en-US" altLang="en-US" smtClean="0">
                <a:solidFill>
                  <a:srgbClr val="800000"/>
                </a:solidFill>
              </a:rPr>
              <a:t>Resources for content and Delivery</a:t>
            </a:r>
          </a:p>
          <a:p>
            <a:r>
              <a:rPr lang="en-US" altLang="en-US" smtClean="0"/>
              <a:t>More recently: </a:t>
            </a:r>
            <a:r>
              <a:rPr lang="en-US" altLang="en-US" smtClean="0">
                <a:solidFill>
                  <a:srgbClr val="800000"/>
                </a:solidFill>
              </a:rPr>
              <a:t>Social Networks, Environmental and Scientific Applications, Medicine and Genetics</a:t>
            </a:r>
          </a:p>
          <a:p>
            <a:r>
              <a:rPr lang="en-US" altLang="en-US" smtClean="0"/>
              <a:t>Personalized Applications: </a:t>
            </a:r>
            <a:r>
              <a:rPr lang="en-US" altLang="en-US" smtClean="0">
                <a:solidFill>
                  <a:srgbClr val="800000"/>
                </a:solidFill>
              </a:rPr>
              <a:t>based on smart mobile devices</a:t>
            </a:r>
          </a:p>
          <a:p>
            <a:endParaRPr lang="en-US" altLang="en-US" smtClean="0"/>
          </a:p>
        </p:txBody>
      </p:sp>
    </p:spTree>
    <p:extLst>
      <p:ext uri="{BB962C8B-B14F-4D97-AF65-F5344CB8AC3E}">
        <p14:creationId xmlns:p14="http://schemas.microsoft.com/office/powerpoint/2010/main" val="360756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1681388" y="725750"/>
            <a:ext cx="7796213" cy="611188"/>
          </a:xfrm>
        </p:spPr>
        <p:txBody>
          <a:bodyPr/>
          <a:lstStyle/>
          <a:p>
            <a:pPr eaLnBrk="1" hangingPunct="1"/>
            <a:r>
              <a:rPr lang="en-US" altLang="en-US" sz="3200" dirty="0"/>
              <a:t>Simplified database system environment</a:t>
            </a:r>
          </a:p>
        </p:txBody>
      </p:sp>
      <p:pic>
        <p:nvPicPr>
          <p:cNvPr id="29700" name="Picture 4" descr="fig01_01"/>
          <p:cNvPicPr>
            <a:picLocks noChangeAspect="1" noChangeArrowheads="1"/>
          </p:cNvPicPr>
          <p:nvPr/>
        </p:nvPicPr>
        <p:blipFill>
          <a:blip r:embed="rId2">
            <a:extLst>
              <a:ext uri="{28A0092B-C50C-407E-A947-70E740481C1C}">
                <a14:useLocalDpi xmlns:a14="http://schemas.microsoft.com/office/drawing/2010/main" val="0"/>
              </a:ext>
            </a:extLst>
          </a:blip>
          <a:srcRect r="23880"/>
          <a:stretch>
            <a:fillRect/>
          </a:stretch>
        </p:blipFill>
        <p:spPr bwMode="auto">
          <a:xfrm>
            <a:off x="3983393" y="1477623"/>
            <a:ext cx="4077531" cy="463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01622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4"/>
          <p:cNvSpPr>
            <a:spLocks noGrp="1" noChangeArrowheads="1"/>
          </p:cNvSpPr>
          <p:nvPr>
            <p:ph type="title"/>
          </p:nvPr>
        </p:nvSpPr>
        <p:spPr/>
        <p:txBody>
          <a:bodyPr/>
          <a:lstStyle/>
          <a:p>
            <a:pPr eaLnBrk="1" hangingPunct="1"/>
            <a:r>
              <a:rPr lang="en-US" altLang="en-US" smtClean="0"/>
              <a:t>Typical DBMS Functionality</a:t>
            </a:r>
          </a:p>
        </p:txBody>
      </p:sp>
      <p:sp>
        <p:nvSpPr>
          <p:cNvPr id="30724" name="Rectangle 5"/>
          <p:cNvSpPr>
            <a:spLocks noGrp="1" noChangeArrowheads="1"/>
          </p:cNvSpPr>
          <p:nvPr>
            <p:ph type="body" idx="1"/>
          </p:nvPr>
        </p:nvSpPr>
        <p:spPr/>
        <p:txBody>
          <a:bodyPr>
            <a:normAutofit fontScale="92500"/>
          </a:bodyPr>
          <a:lstStyle/>
          <a:p>
            <a:pPr eaLnBrk="1" hangingPunct="1"/>
            <a:r>
              <a:rPr lang="en-US" altLang="en-US" i="1" dirty="0"/>
              <a:t>Define</a:t>
            </a:r>
            <a:r>
              <a:rPr lang="en-US" altLang="en-US" dirty="0"/>
              <a:t> a particular database in terms of its data types, structures, and constraints</a:t>
            </a:r>
          </a:p>
          <a:p>
            <a:pPr eaLnBrk="1" hangingPunct="1"/>
            <a:r>
              <a:rPr lang="en-US" altLang="en-US" i="1" dirty="0"/>
              <a:t>Construct</a:t>
            </a:r>
            <a:r>
              <a:rPr lang="en-US" altLang="en-US" dirty="0"/>
              <a:t> or Load the initial database contents on a secondary storage medium</a:t>
            </a:r>
          </a:p>
          <a:p>
            <a:pPr eaLnBrk="1" hangingPunct="1"/>
            <a:r>
              <a:rPr lang="en-US" altLang="en-US" i="1" dirty="0"/>
              <a:t>Manipulating</a:t>
            </a:r>
            <a:r>
              <a:rPr lang="en-US" altLang="en-US" dirty="0"/>
              <a:t> the database:</a:t>
            </a:r>
          </a:p>
          <a:p>
            <a:pPr lvl="1" eaLnBrk="1" hangingPunct="1"/>
            <a:r>
              <a:rPr lang="en-US" altLang="en-US" sz="2200" dirty="0"/>
              <a:t>Retrieval: Querying, generating reports</a:t>
            </a:r>
          </a:p>
          <a:p>
            <a:pPr lvl="1" eaLnBrk="1" hangingPunct="1"/>
            <a:r>
              <a:rPr lang="en-US" altLang="en-US" sz="2200" dirty="0"/>
              <a:t>Modification: Insertions, deletions and updates to its content</a:t>
            </a:r>
          </a:p>
          <a:p>
            <a:pPr lvl="1" eaLnBrk="1" hangingPunct="1"/>
            <a:r>
              <a:rPr lang="en-US" altLang="en-US" sz="2200" dirty="0"/>
              <a:t>Accessing the database through Web applications</a:t>
            </a:r>
          </a:p>
          <a:p>
            <a:pPr eaLnBrk="1" hangingPunct="1"/>
            <a:r>
              <a:rPr lang="en-US" altLang="en-US" i="1" dirty="0"/>
              <a:t>Processing</a:t>
            </a:r>
            <a:r>
              <a:rPr lang="en-US" altLang="en-US" dirty="0"/>
              <a:t> and </a:t>
            </a:r>
            <a:r>
              <a:rPr lang="en-US" altLang="en-US" i="1" dirty="0"/>
              <a:t>Sharing</a:t>
            </a:r>
            <a:r>
              <a:rPr lang="en-US" altLang="en-US" dirty="0"/>
              <a:t> by a set of concurrent users and application programs – yet, keeping all data valid and consistent</a:t>
            </a:r>
          </a:p>
        </p:txBody>
      </p:sp>
    </p:spTree>
    <p:extLst>
      <p:ext uri="{BB962C8B-B14F-4D97-AF65-F5344CB8AC3E}">
        <p14:creationId xmlns:p14="http://schemas.microsoft.com/office/powerpoint/2010/main" val="5049205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noChangeArrowheads="1"/>
          </p:cNvSpPr>
          <p:nvPr>
            <p:ph type="title"/>
          </p:nvPr>
        </p:nvSpPr>
        <p:spPr/>
        <p:txBody>
          <a:bodyPr/>
          <a:lstStyle/>
          <a:p>
            <a:r>
              <a:rPr lang="en-US" altLang="en-US" smtClean="0"/>
              <a:t>Application Activities Against a Database</a:t>
            </a:r>
          </a:p>
        </p:txBody>
      </p:sp>
      <p:sp>
        <p:nvSpPr>
          <p:cNvPr id="32771" name="Content Placeholder 2"/>
          <p:cNvSpPr>
            <a:spLocks noGrp="1" noChangeArrowheads="1"/>
          </p:cNvSpPr>
          <p:nvPr>
            <p:ph idx="1"/>
          </p:nvPr>
        </p:nvSpPr>
        <p:spPr/>
        <p:txBody>
          <a:bodyPr/>
          <a:lstStyle/>
          <a:p>
            <a:r>
              <a:rPr lang="en-US" altLang="en-US" dirty="0" smtClean="0"/>
              <a:t>Applications interact with a database by generating</a:t>
            </a:r>
          </a:p>
          <a:p>
            <a:pPr>
              <a:buFont typeface="Wingdings" panose="05000000000000000000" pitchFamily="2" charset="2"/>
              <a:buNone/>
            </a:pPr>
            <a:r>
              <a:rPr lang="en-US" altLang="en-US" dirty="0" smtClean="0"/>
              <a:t>- Queries: </a:t>
            </a:r>
            <a:r>
              <a:rPr lang="en-US" altLang="en-US" dirty="0" smtClean="0">
                <a:solidFill>
                  <a:srgbClr val="800000"/>
                </a:solidFill>
              </a:rPr>
              <a:t>that access different parts of data and formulate the result of a request</a:t>
            </a:r>
          </a:p>
          <a:p>
            <a:pPr>
              <a:buFont typeface="Wingdings" panose="05000000000000000000" pitchFamily="2" charset="2"/>
              <a:buNone/>
            </a:pPr>
            <a:r>
              <a:rPr lang="en-US" altLang="en-US" dirty="0" smtClean="0"/>
              <a:t>- Transactions: </a:t>
            </a:r>
            <a:r>
              <a:rPr lang="en-US" altLang="en-US" dirty="0" smtClean="0">
                <a:solidFill>
                  <a:srgbClr val="800000"/>
                </a:solidFill>
              </a:rPr>
              <a:t>that may read some data and “update” certain values or generate new data and store that in the database</a:t>
            </a:r>
          </a:p>
          <a:p>
            <a:r>
              <a:rPr lang="en-US" altLang="en-US" dirty="0" smtClean="0"/>
              <a:t>Applications must not allow unauthorized users to access data</a:t>
            </a:r>
          </a:p>
          <a:p>
            <a:r>
              <a:rPr lang="en-US" altLang="en-US" dirty="0" smtClean="0"/>
              <a:t>Applications must keep up with changing user requirements against the database</a:t>
            </a:r>
          </a:p>
          <a:p>
            <a:pPr>
              <a:buFont typeface="Wingdings" panose="05000000000000000000" pitchFamily="2" charset="2"/>
              <a:buNone/>
            </a:pPr>
            <a:endParaRPr lang="en-US" altLang="en-US" dirty="0" smtClean="0"/>
          </a:p>
        </p:txBody>
      </p:sp>
    </p:spTree>
    <p:extLst>
      <p:ext uri="{BB962C8B-B14F-4D97-AF65-F5344CB8AC3E}">
        <p14:creationId xmlns:p14="http://schemas.microsoft.com/office/powerpoint/2010/main" val="2627706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Grp="1" noChangeArrowheads="1"/>
          </p:cNvSpPr>
          <p:nvPr>
            <p:ph type="title"/>
          </p:nvPr>
        </p:nvSpPr>
        <p:spPr/>
        <p:txBody>
          <a:bodyPr/>
          <a:lstStyle/>
          <a:p>
            <a:pPr eaLnBrk="1" hangingPunct="1"/>
            <a:r>
              <a:rPr lang="en-US" altLang="en-US" smtClean="0"/>
              <a:t>Additional DBMS Functionality</a:t>
            </a:r>
          </a:p>
        </p:txBody>
      </p:sp>
      <p:sp>
        <p:nvSpPr>
          <p:cNvPr id="33796" name="Rectangle 5"/>
          <p:cNvSpPr>
            <a:spLocks noGrp="1" noChangeArrowheads="1"/>
          </p:cNvSpPr>
          <p:nvPr>
            <p:ph type="body" idx="1"/>
          </p:nvPr>
        </p:nvSpPr>
        <p:spPr/>
        <p:txBody>
          <a:bodyPr/>
          <a:lstStyle/>
          <a:p>
            <a:pPr eaLnBrk="1" hangingPunct="1"/>
            <a:r>
              <a:rPr lang="en-US" altLang="en-US" dirty="0" smtClean="0"/>
              <a:t>DBMS may additionally provide</a:t>
            </a:r>
            <a:r>
              <a:rPr lang="en-US" altLang="en-US" dirty="0" smtClean="0"/>
              <a:t>:</a:t>
            </a:r>
          </a:p>
          <a:p>
            <a:pPr eaLnBrk="1" hangingPunct="1"/>
            <a:endParaRPr lang="en-US" altLang="en-US" dirty="0" smtClean="0"/>
          </a:p>
          <a:p>
            <a:pPr lvl="1" eaLnBrk="1" hangingPunct="1"/>
            <a:r>
              <a:rPr lang="en-US" altLang="en-US" dirty="0" smtClean="0"/>
              <a:t>Protection or Security measures to prevent unauthorized access</a:t>
            </a:r>
          </a:p>
          <a:p>
            <a:pPr lvl="1" eaLnBrk="1" hangingPunct="1"/>
            <a:r>
              <a:rPr lang="en-US" altLang="en-US" dirty="0" smtClean="0"/>
              <a:t>“Active” processing to take internal actions on data</a:t>
            </a:r>
          </a:p>
          <a:p>
            <a:pPr lvl="1" eaLnBrk="1" hangingPunct="1"/>
            <a:r>
              <a:rPr lang="en-US" altLang="en-US" dirty="0" smtClean="0"/>
              <a:t>Presentation and Visualization of data</a:t>
            </a:r>
          </a:p>
          <a:p>
            <a:pPr lvl="1" eaLnBrk="1" hangingPunct="1"/>
            <a:r>
              <a:rPr lang="en-US" altLang="en-US" dirty="0" smtClean="0"/>
              <a:t>Maintenance of the database and associated programs over the lifetime of the database application</a:t>
            </a:r>
          </a:p>
          <a:p>
            <a:pPr lvl="2" eaLnBrk="1" hangingPunct="1"/>
            <a:r>
              <a:rPr lang="en-US" altLang="en-US" dirty="0" smtClean="0"/>
              <a:t>Called database, software, and system maintenance</a:t>
            </a:r>
          </a:p>
        </p:txBody>
      </p:sp>
    </p:spTree>
    <p:extLst>
      <p:ext uri="{BB962C8B-B14F-4D97-AF65-F5344CB8AC3E}">
        <p14:creationId xmlns:p14="http://schemas.microsoft.com/office/powerpoint/2010/main" val="35763240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4"/>
          <p:cNvSpPr>
            <a:spLocks noGrp="1" noChangeArrowheads="1"/>
          </p:cNvSpPr>
          <p:nvPr>
            <p:ph type="title"/>
          </p:nvPr>
        </p:nvSpPr>
        <p:spPr/>
        <p:txBody>
          <a:bodyPr>
            <a:normAutofit fontScale="90000"/>
          </a:bodyPr>
          <a:lstStyle/>
          <a:p>
            <a:pPr eaLnBrk="1" hangingPunct="1"/>
            <a:r>
              <a:rPr lang="en-US" altLang="en-US" smtClean="0"/>
              <a:t>Example of a Database</a:t>
            </a:r>
            <a:br>
              <a:rPr lang="en-US" altLang="en-US" smtClean="0"/>
            </a:br>
            <a:r>
              <a:rPr lang="en-US" altLang="en-US" smtClean="0"/>
              <a:t>(with a Conceptual Data Model)</a:t>
            </a:r>
          </a:p>
        </p:txBody>
      </p:sp>
      <p:sp>
        <p:nvSpPr>
          <p:cNvPr id="35844" name="Rectangle 5"/>
          <p:cNvSpPr>
            <a:spLocks noGrp="1" noChangeArrowheads="1"/>
          </p:cNvSpPr>
          <p:nvPr>
            <p:ph type="body" idx="1"/>
          </p:nvPr>
        </p:nvSpPr>
        <p:spPr/>
        <p:txBody>
          <a:bodyPr/>
          <a:lstStyle/>
          <a:p>
            <a:pPr eaLnBrk="1" hangingPunct="1"/>
            <a:r>
              <a:rPr lang="en-US" altLang="en-US" b="1" smtClean="0"/>
              <a:t>Mini-world for the example:</a:t>
            </a:r>
          </a:p>
          <a:p>
            <a:pPr lvl="1" eaLnBrk="1" hangingPunct="1"/>
            <a:r>
              <a:rPr lang="en-US" altLang="en-US" smtClean="0"/>
              <a:t>Part of a UNIVERSITY environment.</a:t>
            </a:r>
          </a:p>
          <a:p>
            <a:pPr eaLnBrk="1" hangingPunct="1"/>
            <a:r>
              <a:rPr lang="en-US" altLang="en-US" b="1" smtClean="0"/>
              <a:t>Some mini-world </a:t>
            </a:r>
            <a:r>
              <a:rPr lang="en-US" altLang="en-US" b="1" i="1" smtClean="0"/>
              <a:t>entities</a:t>
            </a:r>
            <a:r>
              <a:rPr lang="en-US" altLang="en-US" b="1" smtClean="0"/>
              <a:t>:</a:t>
            </a:r>
          </a:p>
          <a:p>
            <a:pPr lvl="1" eaLnBrk="1" hangingPunct="1"/>
            <a:r>
              <a:rPr lang="en-US" altLang="en-US" smtClean="0"/>
              <a:t>STUDENTs</a:t>
            </a:r>
          </a:p>
          <a:p>
            <a:pPr lvl="1" eaLnBrk="1" hangingPunct="1"/>
            <a:r>
              <a:rPr lang="en-US" altLang="en-US" smtClean="0"/>
              <a:t>COURSEs</a:t>
            </a:r>
          </a:p>
          <a:p>
            <a:pPr lvl="1" eaLnBrk="1" hangingPunct="1"/>
            <a:r>
              <a:rPr lang="en-US" altLang="en-US" smtClean="0"/>
              <a:t>SECTIONs (of COURSEs)</a:t>
            </a:r>
          </a:p>
          <a:p>
            <a:pPr lvl="1" eaLnBrk="1" hangingPunct="1"/>
            <a:r>
              <a:rPr lang="en-US" altLang="en-US" smtClean="0"/>
              <a:t>(academic) DEPARTMENTs</a:t>
            </a:r>
          </a:p>
          <a:p>
            <a:pPr lvl="1" eaLnBrk="1" hangingPunct="1"/>
            <a:r>
              <a:rPr lang="en-US" altLang="en-US" smtClean="0"/>
              <a:t>INSTRUCTORs</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27825314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262626"/>
              </a:buClr>
              <a:buSzPts val="4400"/>
              <a:buFont typeface="Garamond"/>
              <a:buNone/>
            </a:pPr>
            <a:r>
              <a:rPr lang="en-US" dirty="0" smtClean="0"/>
              <a:t>Book</a:t>
            </a:r>
            <a:endParaRPr dirty="0"/>
          </a:p>
        </p:txBody>
      </p:sp>
      <p:sp>
        <p:nvSpPr>
          <p:cNvPr id="190" name="Google Shape;190;p25"/>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Autofit/>
          </a:bodyPr>
          <a:lstStyle/>
          <a:p>
            <a:pPr marL="50800" lvl="0" indent="0" algn="ctr">
              <a:lnSpc>
                <a:spcPct val="90000"/>
              </a:lnSpc>
              <a:spcBef>
                <a:spcPts val="0"/>
              </a:spcBef>
              <a:buSzPts val="2800"/>
              <a:buNone/>
            </a:pPr>
            <a:r>
              <a:rPr lang="en-US" sz="3200" dirty="0"/>
              <a:t>FUNDAMENTALS </a:t>
            </a:r>
            <a:r>
              <a:rPr lang="en-US" sz="3200" dirty="0" smtClean="0"/>
              <a:t>OF </a:t>
            </a:r>
            <a:r>
              <a:rPr lang="en-US" sz="3200" dirty="0"/>
              <a:t>Database Systems </a:t>
            </a:r>
            <a:endParaRPr lang="en-US" sz="3200" dirty="0" smtClean="0"/>
          </a:p>
          <a:p>
            <a:pPr marL="50800" lvl="0" indent="0" algn="ctr">
              <a:lnSpc>
                <a:spcPct val="90000"/>
              </a:lnSpc>
              <a:spcBef>
                <a:spcPts val="0"/>
              </a:spcBef>
              <a:buSzPts val="2800"/>
              <a:buNone/>
            </a:pPr>
            <a:r>
              <a:rPr lang="en-US" sz="3200" dirty="0" smtClean="0"/>
              <a:t>SEVENTH </a:t>
            </a:r>
            <a:r>
              <a:rPr lang="en-US" sz="3200" dirty="0"/>
              <a:t>EDITION</a:t>
            </a:r>
          </a:p>
          <a:p>
            <a:pPr marL="50800" lvl="0" indent="0" algn="ctr">
              <a:lnSpc>
                <a:spcPct val="90000"/>
              </a:lnSpc>
              <a:spcBef>
                <a:spcPts val="0"/>
              </a:spcBef>
              <a:buSzPts val="2800"/>
              <a:buNone/>
            </a:pPr>
            <a:endParaRPr lang="en-US" sz="3200" dirty="0" smtClean="0"/>
          </a:p>
          <a:p>
            <a:pPr marL="50800" lvl="0" indent="0" algn="ctr">
              <a:lnSpc>
                <a:spcPct val="90000"/>
              </a:lnSpc>
              <a:spcBef>
                <a:spcPts val="0"/>
              </a:spcBef>
              <a:buSzPts val="2800"/>
              <a:buNone/>
            </a:pPr>
            <a:r>
              <a:rPr lang="en-US" sz="3200" dirty="0" smtClean="0"/>
              <a:t>By</a:t>
            </a:r>
          </a:p>
          <a:p>
            <a:pPr marL="50800" lvl="0" indent="0" algn="ctr">
              <a:lnSpc>
                <a:spcPct val="90000"/>
              </a:lnSpc>
              <a:spcBef>
                <a:spcPts val="0"/>
              </a:spcBef>
              <a:buSzPts val="2800"/>
              <a:buNone/>
            </a:pPr>
            <a:endParaRPr lang="en-US" sz="3200" dirty="0"/>
          </a:p>
          <a:p>
            <a:pPr marL="50800" lvl="0" indent="0" algn="ctr">
              <a:lnSpc>
                <a:spcPct val="90000"/>
              </a:lnSpc>
              <a:spcBef>
                <a:spcPts val="0"/>
              </a:spcBef>
              <a:buSzPts val="2800"/>
              <a:buNone/>
            </a:pPr>
            <a:r>
              <a:rPr lang="en-US" sz="3200" dirty="0" err="1"/>
              <a:t>Ramez</a:t>
            </a:r>
            <a:r>
              <a:rPr lang="en-US" sz="3200" dirty="0"/>
              <a:t> </a:t>
            </a:r>
            <a:r>
              <a:rPr lang="en-US" sz="3200" dirty="0" err="1" smtClean="0"/>
              <a:t>Elmasri</a:t>
            </a:r>
            <a:r>
              <a:rPr lang="en-US" sz="3200" dirty="0" smtClean="0"/>
              <a:t> &amp; </a:t>
            </a:r>
            <a:r>
              <a:rPr lang="en-US" sz="3200" dirty="0" err="1" smtClean="0"/>
              <a:t>Shamkant</a:t>
            </a:r>
            <a:r>
              <a:rPr lang="en-US" sz="3200" dirty="0" smtClean="0"/>
              <a:t> </a:t>
            </a:r>
            <a:r>
              <a:rPr lang="en-US" sz="3200" dirty="0"/>
              <a:t>B. </a:t>
            </a:r>
            <a:r>
              <a:rPr lang="en-US" sz="3200" dirty="0" err="1" smtClean="0"/>
              <a:t>Navathe</a:t>
            </a:r>
            <a:endParaRPr lang="en-US" sz="32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4"/>
          <p:cNvSpPr>
            <a:spLocks noGrp="1" noChangeArrowheads="1"/>
          </p:cNvSpPr>
          <p:nvPr>
            <p:ph type="title"/>
          </p:nvPr>
        </p:nvSpPr>
        <p:spPr/>
        <p:txBody>
          <a:bodyPr>
            <a:normAutofit fontScale="90000"/>
          </a:bodyPr>
          <a:lstStyle/>
          <a:p>
            <a:pPr eaLnBrk="1" hangingPunct="1"/>
            <a:r>
              <a:rPr lang="en-US" altLang="en-US" smtClean="0"/>
              <a:t>Example of a Database</a:t>
            </a:r>
            <a:br>
              <a:rPr lang="en-US" altLang="en-US" smtClean="0"/>
            </a:br>
            <a:r>
              <a:rPr lang="en-US" altLang="en-US" smtClean="0"/>
              <a:t>(with a Conceptual Data Model)</a:t>
            </a:r>
          </a:p>
        </p:txBody>
      </p:sp>
      <p:sp>
        <p:nvSpPr>
          <p:cNvPr id="37892" name="Rectangle 5"/>
          <p:cNvSpPr>
            <a:spLocks noGrp="1" noChangeArrowheads="1"/>
          </p:cNvSpPr>
          <p:nvPr>
            <p:ph type="body" idx="1"/>
          </p:nvPr>
        </p:nvSpPr>
        <p:spPr/>
        <p:txBody>
          <a:bodyPr>
            <a:normAutofit fontScale="85000" lnSpcReduction="20000"/>
          </a:bodyPr>
          <a:lstStyle/>
          <a:p>
            <a:pPr eaLnBrk="1" hangingPunct="1"/>
            <a:r>
              <a:rPr lang="en-US" altLang="en-US" b="1"/>
              <a:t>Some mini-world </a:t>
            </a:r>
            <a:r>
              <a:rPr lang="en-US" altLang="en-US" b="1" i="1"/>
              <a:t>relationships</a:t>
            </a:r>
            <a:r>
              <a:rPr lang="en-US" altLang="en-US" b="1"/>
              <a:t>:</a:t>
            </a:r>
          </a:p>
          <a:p>
            <a:pPr lvl="1" eaLnBrk="1" hangingPunct="1"/>
            <a:r>
              <a:rPr lang="en-US" altLang="en-US" sz="2200"/>
              <a:t>SECTIONs </a:t>
            </a:r>
            <a:r>
              <a:rPr lang="en-US" altLang="en-US" sz="2200" i="1"/>
              <a:t>are of specific</a:t>
            </a:r>
            <a:r>
              <a:rPr lang="en-US" altLang="en-US" sz="2200"/>
              <a:t> COURSEs</a:t>
            </a:r>
          </a:p>
          <a:p>
            <a:pPr lvl="1" eaLnBrk="1" hangingPunct="1"/>
            <a:r>
              <a:rPr lang="en-US" altLang="en-US" sz="2200"/>
              <a:t>STUDENTs </a:t>
            </a:r>
            <a:r>
              <a:rPr lang="en-US" altLang="en-US" sz="2200" i="1"/>
              <a:t>take</a:t>
            </a:r>
            <a:r>
              <a:rPr lang="en-US" altLang="en-US" sz="2200"/>
              <a:t> SECTIONs</a:t>
            </a:r>
          </a:p>
          <a:p>
            <a:pPr lvl="1" eaLnBrk="1" hangingPunct="1"/>
            <a:r>
              <a:rPr lang="en-US" altLang="en-US" sz="2200"/>
              <a:t>COURSEs </a:t>
            </a:r>
            <a:r>
              <a:rPr lang="en-US" altLang="en-US" sz="2200" i="1"/>
              <a:t>have  prerequisite</a:t>
            </a:r>
            <a:r>
              <a:rPr lang="en-US" altLang="en-US" sz="2200"/>
              <a:t> COURSEs</a:t>
            </a:r>
          </a:p>
          <a:p>
            <a:pPr lvl="1" eaLnBrk="1" hangingPunct="1"/>
            <a:r>
              <a:rPr lang="en-US" altLang="en-US" sz="2200"/>
              <a:t>INSTRUCTORs </a:t>
            </a:r>
            <a:r>
              <a:rPr lang="en-US" altLang="en-US" sz="2200" i="1"/>
              <a:t>teach</a:t>
            </a:r>
            <a:r>
              <a:rPr lang="en-US" altLang="en-US" sz="2200"/>
              <a:t>  SECTIONs</a:t>
            </a:r>
          </a:p>
          <a:p>
            <a:pPr lvl="1" eaLnBrk="1" hangingPunct="1"/>
            <a:r>
              <a:rPr lang="en-US" altLang="en-US" sz="2200"/>
              <a:t>COURSEs </a:t>
            </a:r>
            <a:r>
              <a:rPr lang="en-US" altLang="en-US" sz="2200" i="1"/>
              <a:t>are offered by</a:t>
            </a:r>
            <a:r>
              <a:rPr lang="en-US" altLang="en-US" sz="2200"/>
              <a:t>  DEPARTMENTs</a:t>
            </a:r>
          </a:p>
          <a:p>
            <a:pPr lvl="1" eaLnBrk="1" hangingPunct="1"/>
            <a:r>
              <a:rPr lang="en-US" altLang="en-US" sz="2200"/>
              <a:t>STUDENTs </a:t>
            </a:r>
            <a:r>
              <a:rPr lang="en-US" altLang="en-US" sz="2200" i="1"/>
              <a:t>major in</a:t>
            </a:r>
            <a:r>
              <a:rPr lang="en-US" altLang="en-US" sz="2200"/>
              <a:t>  DEPARTMENTs</a:t>
            </a:r>
          </a:p>
          <a:p>
            <a:pPr eaLnBrk="1" hangingPunct="1"/>
            <a:endParaRPr lang="en-US" altLang="en-US"/>
          </a:p>
          <a:p>
            <a:pPr eaLnBrk="1" hangingPunct="1"/>
            <a:r>
              <a:rPr lang="en-US" altLang="en-US"/>
              <a:t>Note: The above entities and relationships are typically expressed in a conceptual data model, such as the ENTITY-RELATIONSHIP data model (see Chapters 3, 4)</a:t>
            </a:r>
          </a:p>
        </p:txBody>
      </p:sp>
    </p:spTree>
    <p:extLst>
      <p:ext uri="{BB962C8B-B14F-4D97-AF65-F5344CB8AC3E}">
        <p14:creationId xmlns:p14="http://schemas.microsoft.com/office/powerpoint/2010/main" val="12622233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1770062" y="674597"/>
            <a:ext cx="7796212" cy="611187"/>
          </a:xfrm>
        </p:spPr>
        <p:txBody>
          <a:bodyPr>
            <a:normAutofit fontScale="90000"/>
          </a:bodyPr>
          <a:lstStyle/>
          <a:p>
            <a:pPr eaLnBrk="1" hangingPunct="1"/>
            <a:r>
              <a:rPr lang="en-US" altLang="en-US" dirty="0" smtClean="0"/>
              <a:t>Example of a simple database</a:t>
            </a:r>
          </a:p>
        </p:txBody>
      </p:sp>
      <p:pic>
        <p:nvPicPr>
          <p:cNvPr id="39940" name="Picture 4" descr="fig01_02"/>
          <p:cNvPicPr>
            <a:picLocks noChangeAspect="1" noChangeArrowheads="1"/>
          </p:cNvPicPr>
          <p:nvPr/>
        </p:nvPicPr>
        <p:blipFill>
          <a:blip r:embed="rId2">
            <a:extLst>
              <a:ext uri="{28A0092B-C50C-407E-A947-70E740481C1C}">
                <a14:useLocalDpi xmlns:a14="http://schemas.microsoft.com/office/drawing/2010/main" val="0"/>
              </a:ext>
            </a:extLst>
          </a:blip>
          <a:srcRect l="23030"/>
          <a:stretch>
            <a:fillRect/>
          </a:stretch>
        </p:blipFill>
        <p:spPr bwMode="auto">
          <a:xfrm>
            <a:off x="4171333" y="1493791"/>
            <a:ext cx="2993671" cy="4475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4070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4"/>
          <p:cNvSpPr>
            <a:spLocks noGrp="1" noChangeArrowheads="1"/>
          </p:cNvSpPr>
          <p:nvPr>
            <p:ph type="title"/>
          </p:nvPr>
        </p:nvSpPr>
        <p:spPr/>
        <p:txBody>
          <a:bodyPr>
            <a:normAutofit fontScale="90000"/>
          </a:bodyPr>
          <a:lstStyle/>
          <a:p>
            <a:pPr eaLnBrk="1" hangingPunct="1"/>
            <a:r>
              <a:rPr lang="en-US" altLang="en-US" smtClean="0"/>
              <a:t>Main Characteristics of the Database Approach</a:t>
            </a:r>
          </a:p>
        </p:txBody>
      </p:sp>
      <p:sp>
        <p:nvSpPr>
          <p:cNvPr id="14340" name="Rectangle 5">
            <a:extLst/>
          </p:cNvPr>
          <p:cNvSpPr>
            <a:spLocks noGrp="1" noChangeArrowheads="1"/>
          </p:cNvSpPr>
          <p:nvPr>
            <p:ph type="body" idx="1"/>
          </p:nvPr>
        </p:nvSpPr>
        <p:spPr>
          <a:xfrm>
            <a:off x="1491449" y="2618914"/>
            <a:ext cx="9206143" cy="3313574"/>
          </a:xfrm>
        </p:spPr>
        <p:txBody>
          <a:bodyPr>
            <a:normAutofit fontScale="77500" lnSpcReduction="20000"/>
          </a:bodyPr>
          <a:lstStyle/>
          <a:p>
            <a:pPr eaLnBrk="1" hangingPunct="1">
              <a:defRPr/>
            </a:pPr>
            <a:r>
              <a:rPr lang="en-US" altLang="en-US" b="1" dirty="0">
                <a:ea typeface="+mn-ea"/>
                <a:cs typeface="+mn-cs"/>
              </a:rPr>
              <a:t>Self-describing nature of a database system:</a:t>
            </a:r>
          </a:p>
          <a:p>
            <a:pPr lvl="1" eaLnBrk="1" hangingPunct="1">
              <a:defRPr/>
            </a:pPr>
            <a:r>
              <a:rPr lang="en-US" altLang="en-US" sz="2200" dirty="0">
                <a:ea typeface="ＭＳ Ｐゴシック" charset="0"/>
              </a:rPr>
              <a:t>A DBMS </a:t>
            </a:r>
            <a:r>
              <a:rPr lang="en-US" altLang="en-US" sz="2200" b="1" dirty="0">
                <a:ea typeface="ＭＳ Ｐゴシック" charset="0"/>
              </a:rPr>
              <a:t>catalog</a:t>
            </a:r>
            <a:r>
              <a:rPr lang="en-US" altLang="en-US" sz="2200" dirty="0">
                <a:ea typeface="ＭＳ Ｐゴシック" charset="0"/>
              </a:rPr>
              <a:t> stores the description of a particular database (e.g. data structures, types, and constraints)</a:t>
            </a:r>
          </a:p>
          <a:p>
            <a:pPr lvl="1" eaLnBrk="1" hangingPunct="1">
              <a:defRPr/>
            </a:pPr>
            <a:r>
              <a:rPr lang="en-US" altLang="en-US" sz="2200" dirty="0">
                <a:ea typeface="ＭＳ Ｐゴシック" charset="0"/>
              </a:rPr>
              <a:t>The description is called </a:t>
            </a:r>
            <a:r>
              <a:rPr lang="en-US" altLang="en-US" sz="2200" b="1" dirty="0">
                <a:ea typeface="ＭＳ Ｐゴシック" charset="0"/>
              </a:rPr>
              <a:t>meta-data*</a:t>
            </a:r>
            <a:r>
              <a:rPr lang="en-US" altLang="en-US" sz="2200" dirty="0">
                <a:ea typeface="ＭＳ Ｐゴシック" charset="0"/>
              </a:rPr>
              <a:t>.</a:t>
            </a:r>
          </a:p>
          <a:p>
            <a:pPr lvl="1" eaLnBrk="1" hangingPunct="1">
              <a:defRPr/>
            </a:pPr>
            <a:r>
              <a:rPr lang="en-US" altLang="en-US" sz="2200" dirty="0">
                <a:ea typeface="ＭＳ Ｐゴシック" charset="0"/>
              </a:rPr>
              <a:t>This allows the DBMS software to work with different database applications.</a:t>
            </a:r>
          </a:p>
          <a:p>
            <a:pPr eaLnBrk="1" hangingPunct="1">
              <a:defRPr/>
            </a:pPr>
            <a:r>
              <a:rPr lang="en-US" altLang="en-US" b="1" dirty="0">
                <a:ea typeface="+mn-ea"/>
                <a:cs typeface="+mn-cs"/>
              </a:rPr>
              <a:t>Insulation between programs and data:</a:t>
            </a:r>
          </a:p>
          <a:p>
            <a:pPr lvl="1" eaLnBrk="1" hangingPunct="1">
              <a:defRPr/>
            </a:pPr>
            <a:r>
              <a:rPr lang="en-US" altLang="en-US" sz="2200" dirty="0">
                <a:ea typeface="ＭＳ Ｐゴシック" charset="0"/>
              </a:rPr>
              <a:t>Called </a:t>
            </a:r>
            <a:r>
              <a:rPr lang="en-US" altLang="en-US" sz="2200" b="1" dirty="0">
                <a:ea typeface="ＭＳ Ｐゴシック" charset="0"/>
              </a:rPr>
              <a:t>program-data independence</a:t>
            </a:r>
            <a:r>
              <a:rPr lang="en-US" altLang="en-US" sz="2200" dirty="0">
                <a:ea typeface="ＭＳ Ｐゴシック" charset="0"/>
              </a:rPr>
              <a:t>.</a:t>
            </a:r>
          </a:p>
          <a:p>
            <a:pPr lvl="1" eaLnBrk="1" hangingPunct="1">
              <a:defRPr/>
            </a:pPr>
            <a:r>
              <a:rPr lang="en-US" altLang="en-US" sz="2200" dirty="0">
                <a:ea typeface="ＭＳ Ｐゴシック" charset="0"/>
              </a:rPr>
              <a:t>Allows changing data structures and storage organization without having to change the DBMS access programs.</a:t>
            </a:r>
          </a:p>
          <a:p>
            <a:pPr marL="457200" lvl="1" indent="0">
              <a:buNone/>
              <a:defRPr/>
            </a:pPr>
            <a:r>
              <a:rPr lang="en-US" altLang="en-US" sz="2200" dirty="0">
                <a:ea typeface="ＭＳ Ｐゴシック" charset="0"/>
              </a:rPr>
              <a:t>-----------------------------------------------------------------------------</a:t>
            </a:r>
          </a:p>
          <a:p>
            <a:pPr marL="457200" lvl="1" indent="0">
              <a:buNone/>
              <a:defRPr/>
            </a:pPr>
            <a:r>
              <a:rPr lang="en-US" altLang="en-US" sz="2200" dirty="0">
                <a:ea typeface="ＭＳ Ｐゴシック" charset="0"/>
              </a:rPr>
              <a:t>* Some newer systems such as a few NOSQL systems need no meta-data: they store the data definition within its structure making it self describing</a:t>
            </a:r>
          </a:p>
        </p:txBody>
      </p:sp>
    </p:spTree>
    <p:extLst>
      <p:ext uri="{BB962C8B-B14F-4D97-AF65-F5344CB8AC3E}">
        <p14:creationId xmlns:p14="http://schemas.microsoft.com/office/powerpoint/2010/main" val="68394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1117848" y="564881"/>
            <a:ext cx="9601196" cy="1303867"/>
          </a:xfrm>
        </p:spPr>
        <p:txBody>
          <a:bodyPr/>
          <a:lstStyle/>
          <a:p>
            <a:pPr eaLnBrk="1" hangingPunct="1"/>
            <a:r>
              <a:rPr lang="en-US" altLang="en-US" sz="3200" dirty="0"/>
              <a:t>Example of a simplified database catalog</a:t>
            </a:r>
          </a:p>
        </p:txBody>
      </p:sp>
      <p:pic>
        <p:nvPicPr>
          <p:cNvPr id="43012" name="Picture 4" descr="fig01_03"/>
          <p:cNvPicPr>
            <a:picLocks noChangeAspect="1" noChangeArrowheads="1"/>
          </p:cNvPicPr>
          <p:nvPr/>
        </p:nvPicPr>
        <p:blipFill>
          <a:blip r:embed="rId2">
            <a:extLst>
              <a:ext uri="{28A0092B-C50C-407E-A947-70E740481C1C}">
                <a14:useLocalDpi xmlns:a14="http://schemas.microsoft.com/office/drawing/2010/main" val="0"/>
              </a:ext>
            </a:extLst>
          </a:blip>
          <a:srcRect r="24690"/>
          <a:stretch>
            <a:fillRect/>
          </a:stretch>
        </p:blipFill>
        <p:spPr bwMode="auto">
          <a:xfrm>
            <a:off x="3690369" y="1717828"/>
            <a:ext cx="4175245" cy="444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8494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4"/>
          <p:cNvSpPr>
            <a:spLocks noGrp="1" noChangeArrowheads="1"/>
          </p:cNvSpPr>
          <p:nvPr>
            <p:ph type="title"/>
          </p:nvPr>
        </p:nvSpPr>
        <p:spPr/>
        <p:txBody>
          <a:bodyPr>
            <a:normAutofit fontScale="90000"/>
          </a:bodyPr>
          <a:lstStyle/>
          <a:p>
            <a:pPr eaLnBrk="1" hangingPunct="1"/>
            <a:r>
              <a:rPr lang="en-US" altLang="en-US" smtClean="0"/>
              <a:t>Main Characteristics of the Database Approach (continued)</a:t>
            </a:r>
          </a:p>
        </p:txBody>
      </p:sp>
      <p:sp>
        <p:nvSpPr>
          <p:cNvPr id="44036" name="Rectangle 5"/>
          <p:cNvSpPr>
            <a:spLocks noGrp="1" noChangeArrowheads="1"/>
          </p:cNvSpPr>
          <p:nvPr>
            <p:ph type="body" idx="1"/>
          </p:nvPr>
        </p:nvSpPr>
        <p:spPr/>
        <p:txBody>
          <a:bodyPr/>
          <a:lstStyle/>
          <a:p>
            <a:pPr eaLnBrk="1" hangingPunct="1"/>
            <a:r>
              <a:rPr lang="en-US" altLang="en-US" b="1" smtClean="0"/>
              <a:t>Data Abstraction: </a:t>
            </a:r>
          </a:p>
          <a:p>
            <a:pPr lvl="1" eaLnBrk="1" hangingPunct="1"/>
            <a:r>
              <a:rPr lang="en-US" altLang="en-US" smtClean="0"/>
              <a:t>A </a:t>
            </a:r>
            <a:r>
              <a:rPr lang="en-US" altLang="en-US" b="1" smtClean="0"/>
              <a:t>data model</a:t>
            </a:r>
            <a:r>
              <a:rPr lang="en-US" altLang="en-US" smtClean="0"/>
              <a:t> is used to hide storage details and present the users with a conceptual view  of the database.</a:t>
            </a:r>
          </a:p>
          <a:p>
            <a:pPr lvl="1" eaLnBrk="1" hangingPunct="1"/>
            <a:r>
              <a:rPr lang="en-US" altLang="en-US" smtClean="0"/>
              <a:t>Programs refer to the data model constructs rather than data storage details</a:t>
            </a:r>
          </a:p>
          <a:p>
            <a:pPr eaLnBrk="1" hangingPunct="1"/>
            <a:r>
              <a:rPr lang="en-US" altLang="en-US" b="1" smtClean="0"/>
              <a:t>Support of multiple views of the data:</a:t>
            </a:r>
          </a:p>
          <a:p>
            <a:pPr lvl="1" eaLnBrk="1" hangingPunct="1"/>
            <a:r>
              <a:rPr lang="en-US" altLang="en-US" smtClean="0"/>
              <a:t>Each user may see a different view of the database, which describes </a:t>
            </a:r>
            <a:r>
              <a:rPr lang="en-US" altLang="en-US" b="1" smtClean="0"/>
              <a:t>only</a:t>
            </a:r>
            <a:r>
              <a:rPr lang="en-US" altLang="en-US" smtClean="0"/>
              <a:t> the data of interest to that user.</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3379064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4"/>
          <p:cNvSpPr>
            <a:spLocks noGrp="1" noChangeArrowheads="1"/>
          </p:cNvSpPr>
          <p:nvPr>
            <p:ph type="title"/>
          </p:nvPr>
        </p:nvSpPr>
        <p:spPr/>
        <p:txBody>
          <a:bodyPr>
            <a:normAutofit fontScale="90000"/>
          </a:bodyPr>
          <a:lstStyle/>
          <a:p>
            <a:pPr eaLnBrk="1" hangingPunct="1"/>
            <a:r>
              <a:rPr lang="en-US" altLang="en-US" smtClean="0"/>
              <a:t>Main Characteristics of the Database Approach (continued)</a:t>
            </a:r>
          </a:p>
        </p:txBody>
      </p:sp>
      <p:sp>
        <p:nvSpPr>
          <p:cNvPr id="46084" name="Rectangle 5"/>
          <p:cNvSpPr>
            <a:spLocks noGrp="1" noChangeArrowheads="1"/>
          </p:cNvSpPr>
          <p:nvPr>
            <p:ph type="body" idx="1"/>
          </p:nvPr>
        </p:nvSpPr>
        <p:spPr/>
        <p:txBody>
          <a:bodyPr>
            <a:normAutofit fontScale="92500"/>
          </a:bodyPr>
          <a:lstStyle/>
          <a:p>
            <a:pPr eaLnBrk="1" hangingPunct="1"/>
            <a:r>
              <a:rPr lang="en-US" altLang="en-US" b="1"/>
              <a:t>Sharing of data and multi-user transaction processing:</a:t>
            </a:r>
          </a:p>
          <a:p>
            <a:pPr lvl="1" eaLnBrk="1" hangingPunct="1"/>
            <a:r>
              <a:rPr lang="en-US" altLang="en-US" sz="2200"/>
              <a:t>Allowing a set of </a:t>
            </a:r>
            <a:r>
              <a:rPr lang="en-US" altLang="en-US" sz="2200" b="1"/>
              <a:t>concurrent users</a:t>
            </a:r>
            <a:r>
              <a:rPr lang="en-US" altLang="en-US" sz="2200"/>
              <a:t> to retrieve from and to update the database.</a:t>
            </a:r>
          </a:p>
          <a:p>
            <a:pPr lvl="1" eaLnBrk="1" hangingPunct="1"/>
            <a:r>
              <a:rPr lang="en-US" altLang="en-US" sz="2200" i="1"/>
              <a:t>Concurrency control</a:t>
            </a:r>
            <a:r>
              <a:rPr lang="en-US" altLang="en-US" sz="2200"/>
              <a:t> within the DBMS guarantees that each </a:t>
            </a:r>
            <a:r>
              <a:rPr lang="en-US" altLang="en-US" sz="2200" b="1"/>
              <a:t>transaction</a:t>
            </a:r>
            <a:r>
              <a:rPr lang="en-US" altLang="en-US" sz="2200"/>
              <a:t> is correctly executed or aborted</a:t>
            </a:r>
          </a:p>
          <a:p>
            <a:pPr lvl="1" eaLnBrk="1" hangingPunct="1"/>
            <a:r>
              <a:rPr lang="en-US" altLang="en-US" sz="2200" i="1"/>
              <a:t>Recovery</a:t>
            </a:r>
            <a:r>
              <a:rPr lang="en-US" altLang="en-US" sz="2200"/>
              <a:t> subsystem ensures each completed transaction has its effect permanently recorded in the database</a:t>
            </a:r>
          </a:p>
          <a:p>
            <a:pPr lvl="1" eaLnBrk="1" hangingPunct="1"/>
            <a:r>
              <a:rPr lang="en-US" altLang="en-US" sz="2200" b="1"/>
              <a:t>OLTP</a:t>
            </a:r>
            <a:r>
              <a:rPr lang="en-US" altLang="en-US" sz="2200"/>
              <a:t> (Online Transaction Processing) is a major part of database applications. This allows hundreds of concurrent transactions to execute per second.</a:t>
            </a:r>
          </a:p>
        </p:txBody>
      </p:sp>
    </p:spTree>
    <p:extLst>
      <p:ext uri="{BB962C8B-B14F-4D97-AF65-F5344CB8AC3E}">
        <p14:creationId xmlns:p14="http://schemas.microsoft.com/office/powerpoint/2010/main" val="21507001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4"/>
          <p:cNvSpPr>
            <a:spLocks noGrp="1" noChangeArrowheads="1"/>
          </p:cNvSpPr>
          <p:nvPr>
            <p:ph type="title"/>
          </p:nvPr>
        </p:nvSpPr>
        <p:spPr/>
        <p:txBody>
          <a:bodyPr/>
          <a:lstStyle/>
          <a:p>
            <a:pPr eaLnBrk="1" hangingPunct="1"/>
            <a:r>
              <a:rPr lang="en-US" altLang="en-US" smtClean="0"/>
              <a:t>Database Users</a:t>
            </a:r>
          </a:p>
        </p:txBody>
      </p:sp>
      <p:sp>
        <p:nvSpPr>
          <p:cNvPr id="48132" name="Rectangle 5"/>
          <p:cNvSpPr>
            <a:spLocks noGrp="1" noChangeArrowheads="1"/>
          </p:cNvSpPr>
          <p:nvPr>
            <p:ph type="body" idx="1"/>
          </p:nvPr>
        </p:nvSpPr>
        <p:spPr/>
        <p:txBody>
          <a:bodyPr/>
          <a:lstStyle/>
          <a:p>
            <a:pPr eaLnBrk="1" hangingPunct="1"/>
            <a:r>
              <a:rPr lang="en-US" altLang="en-US" smtClean="0"/>
              <a:t>Users may be divided into</a:t>
            </a:r>
          </a:p>
          <a:p>
            <a:pPr lvl="1" eaLnBrk="1" hangingPunct="1"/>
            <a:r>
              <a:rPr lang="en-US" altLang="en-US" smtClean="0"/>
              <a:t>Those who actually use and control the database content, and those who design, develop and maintain database applications (called “Actors on the Scene”), and</a:t>
            </a:r>
          </a:p>
          <a:p>
            <a:pPr lvl="1" eaLnBrk="1" hangingPunct="1"/>
            <a:r>
              <a:rPr lang="en-US" altLang="en-US" smtClean="0"/>
              <a:t>Those who design and develop the DBMS software and related tools, and the computer systems operators (called “Workers Behind the Scene”).</a:t>
            </a:r>
          </a:p>
          <a:p>
            <a:pPr eaLnBrk="1" hangingPunct="1"/>
            <a:endParaRPr lang="en-US" altLang="en-US" smtClean="0"/>
          </a:p>
        </p:txBody>
      </p:sp>
    </p:spTree>
    <p:extLst>
      <p:ext uri="{BB962C8B-B14F-4D97-AF65-F5344CB8AC3E}">
        <p14:creationId xmlns:p14="http://schemas.microsoft.com/office/powerpoint/2010/main" val="70265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4"/>
          <p:cNvSpPr>
            <a:spLocks noGrp="1" noChangeArrowheads="1"/>
          </p:cNvSpPr>
          <p:nvPr>
            <p:ph type="title"/>
          </p:nvPr>
        </p:nvSpPr>
        <p:spPr>
          <a:xfrm>
            <a:off x="1743723" y="1156056"/>
            <a:ext cx="8533978" cy="992187"/>
          </a:xfrm>
        </p:spPr>
        <p:txBody>
          <a:bodyPr>
            <a:normAutofit/>
          </a:bodyPr>
          <a:lstStyle/>
          <a:p>
            <a:pPr eaLnBrk="1" hangingPunct="1"/>
            <a:r>
              <a:rPr lang="en-US" altLang="en-US" dirty="0" smtClean="0"/>
              <a:t>Database Users – Actors on the Scene </a:t>
            </a:r>
          </a:p>
        </p:txBody>
      </p:sp>
      <p:sp>
        <p:nvSpPr>
          <p:cNvPr id="50180" name="Rectangle 5"/>
          <p:cNvSpPr>
            <a:spLocks noGrp="1" noChangeArrowheads="1"/>
          </p:cNvSpPr>
          <p:nvPr>
            <p:ph type="body" idx="1"/>
          </p:nvPr>
        </p:nvSpPr>
        <p:spPr/>
        <p:txBody>
          <a:bodyPr/>
          <a:lstStyle/>
          <a:p>
            <a:pPr eaLnBrk="1" hangingPunct="1"/>
            <a:r>
              <a:rPr lang="en-US" altLang="en-US" smtClean="0"/>
              <a:t>Actors on the scene</a:t>
            </a:r>
          </a:p>
          <a:p>
            <a:pPr lvl="1" eaLnBrk="1" hangingPunct="1"/>
            <a:r>
              <a:rPr lang="en-US" altLang="en-US" b="1" smtClean="0"/>
              <a:t>Database administrators:</a:t>
            </a:r>
          </a:p>
          <a:p>
            <a:pPr lvl="2" eaLnBrk="1" hangingPunct="1"/>
            <a:r>
              <a:rPr lang="en-US" altLang="en-US" smtClean="0"/>
              <a:t>Responsible for authorizing access to the database, for coordinating and monitoring its use, acquiring software and hardware resources, controlling its use and monitoring efficiency of operations.</a:t>
            </a:r>
          </a:p>
          <a:p>
            <a:pPr lvl="1" eaLnBrk="1" hangingPunct="1"/>
            <a:r>
              <a:rPr lang="en-US" altLang="en-US" b="1" smtClean="0"/>
              <a:t>Database Designers:</a:t>
            </a:r>
          </a:p>
          <a:p>
            <a:pPr lvl="2" eaLnBrk="1" hangingPunct="1"/>
            <a:r>
              <a:rPr lang="en-US" altLang="en-US" smtClean="0"/>
              <a:t>Responsible to define the content, the structure, the constraints, and functions or transactions against the database. They must communicate with the end-users and understand their needs.</a:t>
            </a:r>
          </a:p>
        </p:txBody>
      </p:sp>
    </p:spTree>
    <p:extLst>
      <p:ext uri="{BB962C8B-B14F-4D97-AF65-F5344CB8AC3E}">
        <p14:creationId xmlns:p14="http://schemas.microsoft.com/office/powerpoint/2010/main" val="126459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4"/>
          <p:cNvSpPr>
            <a:spLocks noGrp="1" noChangeArrowheads="1"/>
          </p:cNvSpPr>
          <p:nvPr>
            <p:ph type="title"/>
          </p:nvPr>
        </p:nvSpPr>
        <p:spPr/>
        <p:txBody>
          <a:bodyPr/>
          <a:lstStyle/>
          <a:p>
            <a:pPr eaLnBrk="1" hangingPunct="1"/>
            <a:r>
              <a:rPr lang="en-US" altLang="en-US" smtClean="0"/>
              <a:t>Database End Users</a:t>
            </a:r>
          </a:p>
        </p:txBody>
      </p:sp>
      <p:sp>
        <p:nvSpPr>
          <p:cNvPr id="52228" name="Rectangle 5"/>
          <p:cNvSpPr>
            <a:spLocks noGrp="1" noChangeArrowheads="1"/>
          </p:cNvSpPr>
          <p:nvPr>
            <p:ph type="body" idx="1"/>
          </p:nvPr>
        </p:nvSpPr>
        <p:spPr/>
        <p:txBody>
          <a:bodyPr>
            <a:normAutofit lnSpcReduction="10000"/>
          </a:bodyPr>
          <a:lstStyle/>
          <a:p>
            <a:pPr eaLnBrk="1" hangingPunct="1">
              <a:lnSpc>
                <a:spcPct val="90000"/>
              </a:lnSpc>
            </a:pPr>
            <a:r>
              <a:rPr lang="en-US" altLang="en-US" smtClean="0"/>
              <a:t>Actors on the scene (continued)</a:t>
            </a:r>
          </a:p>
          <a:p>
            <a:pPr lvl="1" eaLnBrk="1" hangingPunct="1">
              <a:lnSpc>
                <a:spcPct val="90000"/>
              </a:lnSpc>
            </a:pPr>
            <a:r>
              <a:rPr lang="en-US" altLang="en-US" b="1" smtClean="0"/>
              <a:t>End-users: </a:t>
            </a:r>
            <a:r>
              <a:rPr lang="en-US" altLang="en-US" smtClean="0"/>
              <a:t>They use the data for queries, reports and some of them update the database content. End-users can be categorized into:</a:t>
            </a:r>
          </a:p>
          <a:p>
            <a:pPr lvl="2" eaLnBrk="1" hangingPunct="1">
              <a:lnSpc>
                <a:spcPct val="90000"/>
              </a:lnSpc>
            </a:pPr>
            <a:r>
              <a:rPr lang="en-US" altLang="en-US" b="1" smtClean="0"/>
              <a:t>Casual</a:t>
            </a:r>
            <a:r>
              <a:rPr lang="en-US" altLang="en-US" smtClean="0"/>
              <a:t>: access database occasionally when needed</a:t>
            </a:r>
          </a:p>
          <a:p>
            <a:pPr lvl="2" eaLnBrk="1" hangingPunct="1">
              <a:lnSpc>
                <a:spcPct val="90000"/>
              </a:lnSpc>
            </a:pPr>
            <a:r>
              <a:rPr lang="en-US" altLang="en-US" b="1" smtClean="0"/>
              <a:t>Naïve</a:t>
            </a:r>
            <a:r>
              <a:rPr lang="en-US" altLang="en-US" smtClean="0"/>
              <a:t> or Parametric: they make up a large section of the end-user population.</a:t>
            </a:r>
          </a:p>
          <a:p>
            <a:pPr lvl="3" eaLnBrk="1" hangingPunct="1">
              <a:lnSpc>
                <a:spcPct val="90000"/>
              </a:lnSpc>
            </a:pPr>
            <a:r>
              <a:rPr lang="en-US" altLang="en-US" smtClean="0"/>
              <a:t>They use previously well-defined functions in the form of  “canned transactions” against the database.</a:t>
            </a:r>
          </a:p>
          <a:p>
            <a:pPr lvl="3" eaLnBrk="1" hangingPunct="1">
              <a:lnSpc>
                <a:spcPct val="90000"/>
              </a:lnSpc>
            </a:pPr>
            <a:r>
              <a:rPr lang="en-US" altLang="en-US" smtClean="0"/>
              <a:t>Users of Mobile Apps mostly fall in this category</a:t>
            </a:r>
          </a:p>
          <a:p>
            <a:pPr lvl="3" eaLnBrk="1" hangingPunct="1">
              <a:lnSpc>
                <a:spcPct val="90000"/>
              </a:lnSpc>
            </a:pPr>
            <a:r>
              <a:rPr lang="en-US" altLang="en-US" smtClean="0"/>
              <a:t>Bank-tellers or reservation clerks are parametric users who do this activity for an entire shift of operations.</a:t>
            </a:r>
          </a:p>
          <a:p>
            <a:pPr lvl="3" eaLnBrk="1" hangingPunct="1">
              <a:lnSpc>
                <a:spcPct val="90000"/>
              </a:lnSpc>
            </a:pPr>
            <a:r>
              <a:rPr lang="en-US" altLang="en-US" smtClean="0"/>
              <a:t>Social Media Users post and read information from websites</a:t>
            </a:r>
          </a:p>
        </p:txBody>
      </p:sp>
    </p:spTree>
    <p:extLst>
      <p:ext uri="{BB962C8B-B14F-4D97-AF65-F5344CB8AC3E}">
        <p14:creationId xmlns:p14="http://schemas.microsoft.com/office/powerpoint/2010/main" val="6264810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4"/>
          <p:cNvSpPr>
            <a:spLocks noGrp="1" noChangeArrowheads="1"/>
          </p:cNvSpPr>
          <p:nvPr>
            <p:ph type="title"/>
          </p:nvPr>
        </p:nvSpPr>
        <p:spPr/>
        <p:txBody>
          <a:bodyPr/>
          <a:lstStyle/>
          <a:p>
            <a:pPr eaLnBrk="1" hangingPunct="1"/>
            <a:r>
              <a:rPr lang="en-US" altLang="en-US" smtClean="0"/>
              <a:t>Database End Users (continued)</a:t>
            </a:r>
          </a:p>
        </p:txBody>
      </p:sp>
      <p:sp>
        <p:nvSpPr>
          <p:cNvPr id="54276" name="Rectangle 5"/>
          <p:cNvSpPr>
            <a:spLocks noGrp="1" noChangeArrowheads="1"/>
          </p:cNvSpPr>
          <p:nvPr>
            <p:ph type="body" idx="1"/>
          </p:nvPr>
        </p:nvSpPr>
        <p:spPr/>
        <p:txBody>
          <a:bodyPr/>
          <a:lstStyle/>
          <a:p>
            <a:pPr lvl="2" eaLnBrk="1" hangingPunct="1"/>
            <a:r>
              <a:rPr lang="en-US" altLang="en-US" b="1" smtClean="0"/>
              <a:t>Sophisticated:</a:t>
            </a:r>
          </a:p>
          <a:p>
            <a:pPr lvl="3" eaLnBrk="1" hangingPunct="1"/>
            <a:r>
              <a:rPr lang="en-US" altLang="en-US" smtClean="0"/>
              <a:t>These include business analysts, scientists, engineers, others thoroughly familiar with the system capabilities.</a:t>
            </a:r>
          </a:p>
          <a:p>
            <a:pPr lvl="3" eaLnBrk="1" hangingPunct="1"/>
            <a:r>
              <a:rPr lang="en-US" altLang="en-US" smtClean="0"/>
              <a:t>Many use tools in the form of software packages that work closely with the stored database.</a:t>
            </a:r>
          </a:p>
          <a:p>
            <a:pPr lvl="2" eaLnBrk="1" hangingPunct="1"/>
            <a:r>
              <a:rPr lang="en-US" altLang="en-US" b="1" smtClean="0"/>
              <a:t>Stand-alone:</a:t>
            </a:r>
          </a:p>
          <a:p>
            <a:pPr lvl="3" eaLnBrk="1" hangingPunct="1"/>
            <a:r>
              <a:rPr lang="en-US" altLang="en-US" smtClean="0"/>
              <a:t>Mostly maintain personal databases using ready-to-use packaged applications.</a:t>
            </a:r>
          </a:p>
          <a:p>
            <a:pPr lvl="3" eaLnBrk="1" hangingPunct="1"/>
            <a:r>
              <a:rPr lang="en-US" altLang="en-US" smtClean="0"/>
              <a:t>An example is the user of a tax program that creates its own internal database.</a:t>
            </a:r>
          </a:p>
          <a:p>
            <a:pPr lvl="3" eaLnBrk="1" hangingPunct="1"/>
            <a:r>
              <a:rPr lang="en-US" altLang="en-US" smtClean="0"/>
              <a:t>Another example is a user that maintains a database of personal photos and videos.</a:t>
            </a:r>
          </a:p>
        </p:txBody>
      </p:sp>
    </p:spTree>
    <p:extLst>
      <p:ext uri="{BB962C8B-B14F-4D97-AF65-F5344CB8AC3E}">
        <p14:creationId xmlns:p14="http://schemas.microsoft.com/office/powerpoint/2010/main" val="9231062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262626"/>
              </a:buClr>
              <a:buSzPts val="4400"/>
              <a:buFont typeface="Garamond"/>
              <a:buNone/>
            </a:pPr>
            <a:r>
              <a:rPr lang="en-US"/>
              <a:t>Assessments / Grading</a:t>
            </a:r>
            <a:endParaRPr/>
          </a:p>
        </p:txBody>
      </p:sp>
      <p:sp>
        <p:nvSpPr>
          <p:cNvPr id="196" name="Google Shape;196;p26"/>
          <p:cNvSpPr txBox="1"/>
          <p:nvPr/>
        </p:nvSpPr>
        <p:spPr>
          <a:xfrm>
            <a:off x="3110078" y="2984570"/>
            <a:ext cx="7247023" cy="350766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dirty="0">
                <a:latin typeface="Garamond"/>
                <a:ea typeface="Garamond"/>
                <a:cs typeface="Garamond"/>
                <a:sym typeface="Garamond"/>
              </a:rPr>
              <a:t>Mid-1</a:t>
            </a:r>
            <a:r>
              <a:rPr lang="en-US" sz="3600" b="0" i="0" u="none" strike="noStrike" cap="none" dirty="0" smtClean="0">
                <a:solidFill>
                  <a:srgbClr val="000000"/>
                </a:solidFill>
                <a:latin typeface="Garamond"/>
                <a:ea typeface="Garamond"/>
                <a:cs typeface="Garamond"/>
                <a:sym typeface="Garamond"/>
              </a:rPr>
              <a:t>         </a:t>
            </a:r>
            <a:r>
              <a:rPr lang="en-US" sz="3600" b="0" i="0" u="none" strike="noStrike" cap="none" dirty="0">
                <a:solidFill>
                  <a:srgbClr val="000000"/>
                </a:solidFill>
                <a:latin typeface="Garamond"/>
                <a:ea typeface="Garamond"/>
                <a:cs typeface="Garamond"/>
                <a:sym typeface="Garamond"/>
              </a:rPr>
              <a:t>		15</a:t>
            </a:r>
            <a:endParaRPr sz="3600" b="0" i="0" u="none" strike="noStrike" cap="none" dirty="0">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000000"/>
                </a:solidFill>
                <a:latin typeface="Garamond"/>
                <a:ea typeface="Garamond"/>
                <a:cs typeface="Garamond"/>
                <a:sym typeface="Garamond"/>
              </a:rPr>
              <a:t>Mid-2 </a:t>
            </a:r>
            <a:r>
              <a:rPr lang="en-US" sz="3600" b="0" i="0" u="none" strike="noStrike" cap="none" dirty="0">
                <a:solidFill>
                  <a:srgbClr val="000000"/>
                </a:solidFill>
                <a:latin typeface="Garamond"/>
                <a:ea typeface="Garamond"/>
                <a:cs typeface="Garamond"/>
                <a:sym typeface="Garamond"/>
              </a:rPr>
              <a:t>            		15</a:t>
            </a:r>
            <a:endParaRPr sz="3600" b="0" i="0" u="none" strike="noStrike" cap="none" dirty="0">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000000"/>
                </a:solidFill>
                <a:latin typeface="Garamond"/>
                <a:ea typeface="Garamond"/>
                <a:cs typeface="Garamond"/>
                <a:sym typeface="Garamond"/>
              </a:rPr>
              <a:t>Assignments</a:t>
            </a:r>
            <a:r>
              <a:rPr lang="en-US" sz="3600" b="0" i="0" u="none" strike="noStrike" cap="none" dirty="0">
                <a:solidFill>
                  <a:srgbClr val="000000"/>
                </a:solidFill>
                <a:latin typeface="Garamond"/>
                <a:ea typeface="Garamond"/>
                <a:cs typeface="Garamond"/>
                <a:sym typeface="Garamond"/>
              </a:rPr>
              <a:t>  		10</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smtClean="0">
                <a:solidFill>
                  <a:srgbClr val="000000"/>
                </a:solidFill>
                <a:latin typeface="Garamond"/>
                <a:ea typeface="Garamond"/>
                <a:cs typeface="Garamond"/>
                <a:sym typeface="Garamond"/>
              </a:rPr>
              <a:t>Project</a:t>
            </a:r>
            <a:r>
              <a:rPr lang="en-US" sz="3600" b="0" i="0" u="none" strike="noStrike" cap="none" dirty="0">
                <a:solidFill>
                  <a:srgbClr val="000000"/>
                </a:solidFill>
                <a:latin typeface="Garamond"/>
                <a:ea typeface="Garamond"/>
                <a:cs typeface="Garamond"/>
                <a:sym typeface="Garamond"/>
              </a:rPr>
              <a:t>			10   </a:t>
            </a:r>
            <a:endParaRPr sz="3600" b="0" i="0" u="none" strike="noStrike" cap="none" dirty="0">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000000"/>
                </a:solidFill>
                <a:latin typeface="Garamond"/>
                <a:ea typeface="Garamond"/>
                <a:cs typeface="Garamond"/>
                <a:sym typeface="Garamond"/>
              </a:rPr>
              <a:t>Final Exam</a:t>
            </a:r>
            <a:r>
              <a:rPr lang="en-US" sz="3600" b="0" i="0" u="none" strike="noStrike" cap="none" dirty="0">
                <a:solidFill>
                  <a:srgbClr val="000000"/>
                </a:solidFill>
                <a:latin typeface="Garamond"/>
                <a:ea typeface="Garamond"/>
                <a:cs typeface="Garamond"/>
                <a:sym typeface="Garamond"/>
              </a:rPr>
              <a:t>		50</a:t>
            </a:r>
            <a:endParaRPr sz="3600" b="0" i="0" u="none" strike="noStrike" cap="none" dirty="0">
              <a:solidFill>
                <a:srgbClr val="000000"/>
              </a:solidFill>
              <a:latin typeface="Garamond"/>
              <a:ea typeface="Garamond"/>
              <a:cs typeface="Garamond"/>
              <a:sym typeface="Garamond"/>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rgbClr val="000000"/>
              </a:solidFill>
              <a:latin typeface="Garamond"/>
              <a:ea typeface="Garamond"/>
              <a:cs typeface="Garamond"/>
              <a:sym typeface="Garamon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4"/>
          <p:cNvSpPr>
            <a:spLocks noGrp="1" noChangeArrowheads="1"/>
          </p:cNvSpPr>
          <p:nvPr>
            <p:ph type="title"/>
          </p:nvPr>
        </p:nvSpPr>
        <p:spPr/>
        <p:txBody>
          <a:bodyPr>
            <a:normAutofit fontScale="90000"/>
          </a:bodyPr>
          <a:lstStyle/>
          <a:p>
            <a:pPr eaLnBrk="1" hangingPunct="1"/>
            <a:r>
              <a:rPr lang="en-US" altLang="en-US" dirty="0" smtClean="0"/>
              <a:t>Database Users – Actors on the Scene (continued)</a:t>
            </a:r>
          </a:p>
        </p:txBody>
      </p:sp>
      <p:sp>
        <p:nvSpPr>
          <p:cNvPr id="56324" name="Rectangle 5"/>
          <p:cNvSpPr>
            <a:spLocks noGrp="1" noChangeArrowheads="1"/>
          </p:cNvSpPr>
          <p:nvPr>
            <p:ph type="body" idx="1"/>
          </p:nvPr>
        </p:nvSpPr>
        <p:spPr>
          <a:xfrm>
            <a:off x="580748" y="2547521"/>
            <a:ext cx="10187866" cy="4572000"/>
          </a:xfrm>
        </p:spPr>
        <p:txBody>
          <a:bodyPr/>
          <a:lstStyle/>
          <a:p>
            <a:pPr lvl="2" eaLnBrk="1" hangingPunct="1"/>
            <a:r>
              <a:rPr lang="en-US" altLang="en-US" b="1" dirty="0" smtClean="0"/>
              <a:t>System Analysts and Application Developers</a:t>
            </a:r>
          </a:p>
          <a:p>
            <a:pPr lvl="2" eaLnBrk="1" hangingPunct="1">
              <a:buFont typeface="Wingdings" panose="05000000000000000000" pitchFamily="2" charset="2"/>
              <a:buNone/>
            </a:pPr>
            <a:r>
              <a:rPr lang="en-US" altLang="en-US" b="1" dirty="0" smtClean="0"/>
              <a:t>      </a:t>
            </a:r>
            <a:r>
              <a:rPr lang="en-US" altLang="en-US" sz="2000" dirty="0">
                <a:solidFill>
                  <a:srgbClr val="800000"/>
                </a:solidFill>
              </a:rPr>
              <a:t>This category currently accounts for a very large proportion of the IT work force.</a:t>
            </a:r>
          </a:p>
          <a:p>
            <a:pPr lvl="3" eaLnBrk="1" hangingPunct="1"/>
            <a:r>
              <a:rPr lang="en-US" altLang="en-US" sz="2400" b="1" dirty="0">
                <a:solidFill>
                  <a:schemeClr val="tx2"/>
                </a:solidFill>
              </a:rPr>
              <a:t>System Analysts</a:t>
            </a:r>
            <a:r>
              <a:rPr lang="en-US" altLang="en-US" dirty="0" smtClean="0"/>
              <a:t>: They understand the user requirements of naïve and sophisticated users and design applications including canned  transactions to meet those requirements. </a:t>
            </a:r>
          </a:p>
          <a:p>
            <a:pPr lvl="3" eaLnBrk="1" hangingPunct="1"/>
            <a:r>
              <a:rPr lang="en-US" altLang="en-US" sz="2400" b="1" dirty="0">
                <a:solidFill>
                  <a:schemeClr val="tx2"/>
                </a:solidFill>
              </a:rPr>
              <a:t>Application Programmers: </a:t>
            </a:r>
            <a:r>
              <a:rPr lang="en-US" altLang="en-US" dirty="0" smtClean="0"/>
              <a:t>Implement the specifications developed by analysts and test and debug them before deployment.</a:t>
            </a:r>
          </a:p>
          <a:p>
            <a:pPr lvl="3" eaLnBrk="1" hangingPunct="1"/>
            <a:r>
              <a:rPr lang="en-US" altLang="en-US" sz="2400" b="1" dirty="0">
                <a:solidFill>
                  <a:schemeClr val="tx2"/>
                </a:solidFill>
              </a:rPr>
              <a:t>Business Analysts</a:t>
            </a:r>
            <a:r>
              <a:rPr lang="en-US" altLang="en-US" dirty="0" smtClean="0"/>
              <a:t>: There is an increasing need for such people who can analyze vast amounts of business data and real-time data (“Big Data”) for better decision making related to planning, advertising, marketing etc. </a:t>
            </a:r>
          </a:p>
        </p:txBody>
      </p:sp>
    </p:spTree>
    <p:extLst>
      <p:ext uri="{BB962C8B-B14F-4D97-AF65-F5344CB8AC3E}">
        <p14:creationId xmlns:p14="http://schemas.microsoft.com/office/powerpoint/2010/main" val="1528401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4"/>
          <p:cNvSpPr>
            <a:spLocks noGrp="1" noChangeArrowheads="1"/>
          </p:cNvSpPr>
          <p:nvPr>
            <p:ph type="title"/>
          </p:nvPr>
        </p:nvSpPr>
        <p:spPr>
          <a:xfrm>
            <a:off x="1304280" y="1115297"/>
            <a:ext cx="9601196" cy="1303867"/>
          </a:xfrm>
        </p:spPr>
        <p:txBody>
          <a:bodyPr/>
          <a:lstStyle/>
          <a:p>
            <a:pPr eaLnBrk="1" hangingPunct="1"/>
            <a:r>
              <a:rPr lang="en-US" altLang="en-US" dirty="0" smtClean="0"/>
              <a:t>Database Users – Actors behind the Scene </a:t>
            </a:r>
          </a:p>
        </p:txBody>
      </p:sp>
      <p:sp>
        <p:nvSpPr>
          <p:cNvPr id="58372" name="Rectangle 5"/>
          <p:cNvSpPr>
            <a:spLocks noGrp="1" noChangeArrowheads="1"/>
          </p:cNvSpPr>
          <p:nvPr>
            <p:ph type="body" idx="1"/>
          </p:nvPr>
        </p:nvSpPr>
        <p:spPr>
          <a:xfrm>
            <a:off x="497150" y="2539014"/>
            <a:ext cx="10528916" cy="3595086"/>
          </a:xfrm>
        </p:spPr>
        <p:txBody>
          <a:bodyPr/>
          <a:lstStyle/>
          <a:p>
            <a:pPr lvl="2" eaLnBrk="1" hangingPunct="1"/>
            <a:r>
              <a:rPr lang="en-US" altLang="en-US" b="1" dirty="0" smtClean="0"/>
              <a:t>System Designers and </a:t>
            </a:r>
            <a:r>
              <a:rPr lang="en-US" altLang="en-US" b="1" dirty="0" err="1" smtClean="0"/>
              <a:t>Implementors</a:t>
            </a:r>
            <a:r>
              <a:rPr lang="en-US" altLang="en-US" b="1" dirty="0" smtClean="0"/>
              <a:t>: </a:t>
            </a:r>
            <a:r>
              <a:rPr lang="en-US" altLang="en-US" sz="2000" dirty="0">
                <a:solidFill>
                  <a:srgbClr val="800000"/>
                </a:solidFill>
              </a:rPr>
              <a:t>Design and implement DBMS packages in the form of modules and interfaces and test and debug them. The DBMS must interface with applications, language compilers, operating system components, etc.</a:t>
            </a:r>
          </a:p>
          <a:p>
            <a:pPr lvl="2" eaLnBrk="1" hangingPunct="1"/>
            <a:r>
              <a:rPr lang="en-US" altLang="en-US" b="1" dirty="0" smtClean="0"/>
              <a:t>Tool Developers</a:t>
            </a:r>
            <a:r>
              <a:rPr lang="en-US" altLang="en-US" dirty="0" smtClean="0"/>
              <a:t>: </a:t>
            </a:r>
            <a:r>
              <a:rPr lang="en-US" altLang="en-US" sz="2000" dirty="0">
                <a:solidFill>
                  <a:srgbClr val="800000"/>
                </a:solidFill>
              </a:rPr>
              <a:t>Design and implement software systems called  tools for modeling and designing databases, performance monitoring, prototyping, test data generation, user interface creation, simulation etc. that facilitate building of applications and allow using database effectively</a:t>
            </a:r>
            <a:r>
              <a:rPr lang="en-US" altLang="en-US" dirty="0" smtClean="0"/>
              <a:t>.  </a:t>
            </a:r>
          </a:p>
          <a:p>
            <a:pPr lvl="2" eaLnBrk="1" hangingPunct="1"/>
            <a:r>
              <a:rPr lang="en-US" altLang="en-US" b="1" dirty="0" smtClean="0"/>
              <a:t>Operators and Maintenance Personnel</a:t>
            </a:r>
            <a:r>
              <a:rPr lang="en-US" altLang="en-US" sz="2800" b="1" dirty="0"/>
              <a:t>: </a:t>
            </a:r>
            <a:r>
              <a:rPr lang="en-US" altLang="en-US" sz="2000" dirty="0">
                <a:solidFill>
                  <a:srgbClr val="800000"/>
                </a:solidFill>
              </a:rPr>
              <a:t>They manage the actual running and maintenance of the database system hardware and software environment.</a:t>
            </a:r>
          </a:p>
        </p:txBody>
      </p:sp>
    </p:spTree>
    <p:extLst>
      <p:ext uri="{BB962C8B-B14F-4D97-AF65-F5344CB8AC3E}">
        <p14:creationId xmlns:p14="http://schemas.microsoft.com/office/powerpoint/2010/main" val="37420121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4"/>
          <p:cNvSpPr>
            <a:spLocks noGrp="1" noChangeArrowheads="1"/>
          </p:cNvSpPr>
          <p:nvPr>
            <p:ph type="title"/>
          </p:nvPr>
        </p:nvSpPr>
        <p:spPr/>
        <p:txBody>
          <a:bodyPr>
            <a:normAutofit fontScale="90000"/>
          </a:bodyPr>
          <a:lstStyle/>
          <a:p>
            <a:pPr eaLnBrk="1" hangingPunct="1"/>
            <a:r>
              <a:rPr lang="en-US" altLang="en-US" smtClean="0"/>
              <a:t>Advantages of Using the Database Approach</a:t>
            </a:r>
          </a:p>
        </p:txBody>
      </p:sp>
      <p:sp>
        <p:nvSpPr>
          <p:cNvPr id="60420" name="Rectangle 5"/>
          <p:cNvSpPr>
            <a:spLocks noGrp="1" noChangeArrowheads="1"/>
          </p:cNvSpPr>
          <p:nvPr>
            <p:ph type="body" idx="1"/>
          </p:nvPr>
        </p:nvSpPr>
        <p:spPr/>
        <p:txBody>
          <a:bodyPr>
            <a:normAutofit lnSpcReduction="10000"/>
          </a:bodyPr>
          <a:lstStyle/>
          <a:p>
            <a:pPr eaLnBrk="1" hangingPunct="1"/>
            <a:r>
              <a:rPr lang="en-US" altLang="en-US" smtClean="0"/>
              <a:t>Controlling redundancy in data storage and in development and maintenance efforts.</a:t>
            </a:r>
          </a:p>
          <a:p>
            <a:pPr lvl="1" eaLnBrk="1" hangingPunct="1"/>
            <a:r>
              <a:rPr lang="en-US" altLang="en-US" smtClean="0"/>
              <a:t>Sharing of data among multiple users.</a:t>
            </a:r>
          </a:p>
          <a:p>
            <a:pPr eaLnBrk="1" hangingPunct="1"/>
            <a:r>
              <a:rPr lang="en-US" altLang="en-US" smtClean="0"/>
              <a:t>Restricting unauthorized access to data. Only the DBA staff uses privileged commands and facilities.</a:t>
            </a:r>
          </a:p>
          <a:p>
            <a:pPr eaLnBrk="1" hangingPunct="1"/>
            <a:r>
              <a:rPr lang="en-US" altLang="en-US" smtClean="0"/>
              <a:t>Providing persistent storage for program Objects</a:t>
            </a:r>
          </a:p>
          <a:p>
            <a:pPr lvl="1" eaLnBrk="1" hangingPunct="1"/>
            <a:r>
              <a:rPr lang="en-US" altLang="en-US" smtClean="0"/>
              <a:t>E.g., Object-oriented DBMSs make program objects persistent– see Chapter 12.</a:t>
            </a:r>
          </a:p>
          <a:p>
            <a:pPr eaLnBrk="1" hangingPunct="1"/>
            <a:r>
              <a:rPr lang="en-US" altLang="en-US" smtClean="0"/>
              <a:t>Providing Storage Structures (e.g. indexes) for efficient Query Processing – see Chapter 17.</a:t>
            </a:r>
          </a:p>
        </p:txBody>
      </p:sp>
    </p:spTree>
    <p:extLst>
      <p:ext uri="{BB962C8B-B14F-4D97-AF65-F5344CB8AC3E}">
        <p14:creationId xmlns:p14="http://schemas.microsoft.com/office/powerpoint/2010/main" val="2197148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4"/>
          <p:cNvSpPr>
            <a:spLocks noGrp="1" noChangeArrowheads="1"/>
          </p:cNvSpPr>
          <p:nvPr>
            <p:ph type="title"/>
          </p:nvPr>
        </p:nvSpPr>
        <p:spPr/>
        <p:txBody>
          <a:bodyPr>
            <a:normAutofit fontScale="90000"/>
          </a:bodyPr>
          <a:lstStyle/>
          <a:p>
            <a:pPr eaLnBrk="1" hangingPunct="1"/>
            <a:r>
              <a:rPr lang="en-US" altLang="en-US" smtClean="0"/>
              <a:t>Advantages of Using the Database Approach (continued)</a:t>
            </a:r>
          </a:p>
        </p:txBody>
      </p:sp>
      <p:sp>
        <p:nvSpPr>
          <p:cNvPr id="62468" name="Rectangle 5"/>
          <p:cNvSpPr>
            <a:spLocks noGrp="1" noChangeArrowheads="1"/>
          </p:cNvSpPr>
          <p:nvPr>
            <p:ph type="body" idx="1"/>
          </p:nvPr>
        </p:nvSpPr>
        <p:spPr/>
        <p:txBody>
          <a:bodyPr/>
          <a:lstStyle/>
          <a:p>
            <a:pPr eaLnBrk="1" hangingPunct="1"/>
            <a:r>
              <a:rPr lang="en-US" altLang="en-US" smtClean="0"/>
              <a:t>Providing optimization of queries for efficient processing.</a:t>
            </a:r>
          </a:p>
          <a:p>
            <a:pPr eaLnBrk="1" hangingPunct="1"/>
            <a:r>
              <a:rPr lang="en-US" altLang="en-US" smtClean="0"/>
              <a:t>Providing backup and recovery services.</a:t>
            </a:r>
          </a:p>
          <a:p>
            <a:pPr eaLnBrk="1" hangingPunct="1"/>
            <a:r>
              <a:rPr lang="en-US" altLang="en-US" smtClean="0"/>
              <a:t>Providing multiple interfaces to different classes of users.</a:t>
            </a:r>
          </a:p>
          <a:p>
            <a:pPr eaLnBrk="1" hangingPunct="1"/>
            <a:r>
              <a:rPr lang="en-US" altLang="en-US" smtClean="0"/>
              <a:t>Representing complex relationships among data.</a:t>
            </a:r>
          </a:p>
          <a:p>
            <a:pPr eaLnBrk="1" hangingPunct="1"/>
            <a:r>
              <a:rPr lang="en-US" altLang="en-US" smtClean="0"/>
              <a:t>Enforcing integrity constraints on the database.</a:t>
            </a:r>
          </a:p>
          <a:p>
            <a:pPr eaLnBrk="1" hangingPunct="1"/>
            <a:r>
              <a:rPr lang="en-US" altLang="en-US" smtClean="0"/>
              <a:t>Drawing inferences and actions from the stored data using deductive and active rules and triggers.</a:t>
            </a:r>
          </a:p>
        </p:txBody>
      </p:sp>
    </p:spTree>
    <p:extLst>
      <p:ext uri="{BB962C8B-B14F-4D97-AF65-F5344CB8AC3E}">
        <p14:creationId xmlns:p14="http://schemas.microsoft.com/office/powerpoint/2010/main" val="31520307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4"/>
          <p:cNvSpPr>
            <a:spLocks noGrp="1" noChangeArrowheads="1"/>
          </p:cNvSpPr>
          <p:nvPr>
            <p:ph type="title"/>
          </p:nvPr>
        </p:nvSpPr>
        <p:spPr/>
        <p:txBody>
          <a:bodyPr>
            <a:normAutofit fontScale="90000"/>
          </a:bodyPr>
          <a:lstStyle/>
          <a:p>
            <a:pPr eaLnBrk="1" hangingPunct="1"/>
            <a:r>
              <a:rPr lang="en-US" altLang="en-US" smtClean="0"/>
              <a:t>Additional Implications of Using the Database Approach</a:t>
            </a:r>
          </a:p>
        </p:txBody>
      </p:sp>
      <p:sp>
        <p:nvSpPr>
          <p:cNvPr id="64516" name="Rectangle 5"/>
          <p:cNvSpPr>
            <a:spLocks noGrp="1" noChangeArrowheads="1"/>
          </p:cNvSpPr>
          <p:nvPr>
            <p:ph type="body" idx="1"/>
          </p:nvPr>
        </p:nvSpPr>
        <p:spPr/>
        <p:txBody>
          <a:bodyPr/>
          <a:lstStyle/>
          <a:p>
            <a:pPr eaLnBrk="1" hangingPunct="1"/>
            <a:r>
              <a:rPr lang="en-US" altLang="en-US" smtClean="0"/>
              <a:t>Potential for enforcing standards:</a:t>
            </a:r>
          </a:p>
          <a:p>
            <a:pPr lvl="1" eaLnBrk="1" hangingPunct="1"/>
            <a:r>
              <a:rPr lang="en-US" altLang="en-US" smtClean="0"/>
              <a:t>This is very crucial for the success of database applications in large organizations. </a:t>
            </a:r>
            <a:r>
              <a:rPr lang="en-US" altLang="en-US" b="1" smtClean="0"/>
              <a:t>Standards</a:t>
            </a:r>
            <a:r>
              <a:rPr lang="en-US" altLang="en-US" smtClean="0"/>
              <a:t> refer to data item names, display formats, screens, report structures, meta-data (description of data), Web page layouts, etc.</a:t>
            </a:r>
          </a:p>
          <a:p>
            <a:pPr eaLnBrk="1" hangingPunct="1"/>
            <a:r>
              <a:rPr lang="en-US" altLang="en-US" smtClean="0"/>
              <a:t>Reduced application development time:</a:t>
            </a:r>
          </a:p>
          <a:p>
            <a:pPr lvl="1" eaLnBrk="1" hangingPunct="1"/>
            <a:r>
              <a:rPr lang="en-US" altLang="en-US" smtClean="0"/>
              <a:t>Incremental time to add each new application is reduced.</a:t>
            </a:r>
          </a:p>
          <a:p>
            <a:pPr eaLnBrk="1" hangingPunct="1"/>
            <a:endParaRPr lang="en-US" altLang="en-US" smtClean="0"/>
          </a:p>
        </p:txBody>
      </p:sp>
    </p:spTree>
    <p:extLst>
      <p:ext uri="{BB962C8B-B14F-4D97-AF65-F5344CB8AC3E}">
        <p14:creationId xmlns:p14="http://schemas.microsoft.com/office/powerpoint/2010/main" val="2070531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4"/>
          <p:cNvSpPr>
            <a:spLocks noGrp="1" noChangeArrowheads="1"/>
          </p:cNvSpPr>
          <p:nvPr>
            <p:ph type="title"/>
          </p:nvPr>
        </p:nvSpPr>
        <p:spPr/>
        <p:txBody>
          <a:bodyPr>
            <a:normAutofit fontScale="90000"/>
          </a:bodyPr>
          <a:lstStyle/>
          <a:p>
            <a:pPr eaLnBrk="1" hangingPunct="1"/>
            <a:r>
              <a:rPr lang="en-US" altLang="en-US" smtClean="0"/>
              <a:t>Additional Implications of Using the Database Approach (continued)</a:t>
            </a:r>
          </a:p>
        </p:txBody>
      </p:sp>
      <p:sp>
        <p:nvSpPr>
          <p:cNvPr id="66564" name="Rectangle 5"/>
          <p:cNvSpPr>
            <a:spLocks noGrp="1" noChangeArrowheads="1"/>
          </p:cNvSpPr>
          <p:nvPr>
            <p:ph type="body" idx="1"/>
          </p:nvPr>
        </p:nvSpPr>
        <p:spPr/>
        <p:txBody>
          <a:bodyPr/>
          <a:lstStyle/>
          <a:p>
            <a:pPr eaLnBrk="1" hangingPunct="1"/>
            <a:r>
              <a:rPr lang="en-US" altLang="en-US" smtClean="0"/>
              <a:t>Flexibility to change data structures:</a:t>
            </a:r>
          </a:p>
          <a:p>
            <a:pPr lvl="1" eaLnBrk="1" hangingPunct="1"/>
            <a:r>
              <a:rPr lang="en-US" altLang="en-US" smtClean="0"/>
              <a:t>Database structure may evolve as new requirements are defined. </a:t>
            </a:r>
          </a:p>
          <a:p>
            <a:pPr eaLnBrk="1" hangingPunct="1"/>
            <a:r>
              <a:rPr lang="en-US" altLang="en-US" smtClean="0"/>
              <a:t>Availability of current information:</a:t>
            </a:r>
          </a:p>
          <a:p>
            <a:pPr lvl="1" eaLnBrk="1" hangingPunct="1"/>
            <a:r>
              <a:rPr lang="en-US" altLang="en-US" smtClean="0"/>
              <a:t>Extremely important for on-line transaction systems such as shopping, airline, hotel, car reservations.</a:t>
            </a:r>
          </a:p>
          <a:p>
            <a:pPr eaLnBrk="1" hangingPunct="1"/>
            <a:r>
              <a:rPr lang="en-US" altLang="en-US" smtClean="0"/>
              <a:t>Economies of scale:</a:t>
            </a:r>
          </a:p>
          <a:p>
            <a:pPr lvl="1" eaLnBrk="1" hangingPunct="1"/>
            <a:r>
              <a:rPr lang="en-US" altLang="en-US" smtClean="0"/>
              <a:t>Wasteful overlap of resources and personnel can be avoided by consolidating data and applications across departments.</a:t>
            </a:r>
          </a:p>
        </p:txBody>
      </p:sp>
    </p:spTree>
    <p:extLst>
      <p:ext uri="{BB962C8B-B14F-4D97-AF65-F5344CB8AC3E}">
        <p14:creationId xmlns:p14="http://schemas.microsoft.com/office/powerpoint/2010/main" val="1642423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4"/>
          <p:cNvSpPr>
            <a:spLocks noGrp="1" noChangeArrowheads="1"/>
          </p:cNvSpPr>
          <p:nvPr>
            <p:ph type="title"/>
          </p:nvPr>
        </p:nvSpPr>
        <p:spPr/>
        <p:txBody>
          <a:bodyPr>
            <a:normAutofit fontScale="90000"/>
          </a:bodyPr>
          <a:lstStyle/>
          <a:p>
            <a:pPr eaLnBrk="1" hangingPunct="1"/>
            <a:r>
              <a:rPr lang="en-US" altLang="en-US" smtClean="0"/>
              <a:t>Historical Development of Database Technology</a:t>
            </a:r>
          </a:p>
        </p:txBody>
      </p:sp>
      <p:sp>
        <p:nvSpPr>
          <p:cNvPr id="68612" name="Rectangle 5"/>
          <p:cNvSpPr>
            <a:spLocks noGrp="1" noChangeArrowheads="1"/>
          </p:cNvSpPr>
          <p:nvPr>
            <p:ph type="body" idx="1"/>
          </p:nvPr>
        </p:nvSpPr>
        <p:spPr/>
        <p:txBody>
          <a:bodyPr>
            <a:normAutofit lnSpcReduction="10000"/>
          </a:bodyPr>
          <a:lstStyle/>
          <a:p>
            <a:pPr eaLnBrk="1" hangingPunct="1"/>
            <a:r>
              <a:rPr lang="en-US" altLang="en-US"/>
              <a:t>Early Database Applications:</a:t>
            </a:r>
          </a:p>
          <a:p>
            <a:pPr lvl="1" eaLnBrk="1" hangingPunct="1"/>
            <a:r>
              <a:rPr lang="en-US" altLang="en-US" sz="2200"/>
              <a:t>The Hierarchical and Network Models were introduced in mid 1960s and dominated during the seventies.</a:t>
            </a:r>
          </a:p>
          <a:p>
            <a:pPr lvl="1" eaLnBrk="1" hangingPunct="1"/>
            <a:r>
              <a:rPr lang="en-US" altLang="en-US" sz="2200"/>
              <a:t>A bulk of the worldwide database processing still occurs using these models, particularly, the hierarchical model using IBM’s IMS system.</a:t>
            </a:r>
          </a:p>
          <a:p>
            <a:pPr eaLnBrk="1" hangingPunct="1"/>
            <a:r>
              <a:rPr lang="en-US" altLang="en-US"/>
              <a:t>Relational Model based Systems:</a:t>
            </a:r>
          </a:p>
          <a:p>
            <a:pPr lvl="1" eaLnBrk="1" hangingPunct="1"/>
            <a:r>
              <a:rPr lang="en-US" altLang="en-US" sz="2200"/>
              <a:t>Relational model was originally introduced in 1970, was heavily researched and experimented within IBM Research and several universities.</a:t>
            </a:r>
          </a:p>
          <a:p>
            <a:pPr lvl="1" eaLnBrk="1" hangingPunct="1"/>
            <a:r>
              <a:rPr lang="en-US" altLang="en-US" sz="2200"/>
              <a:t>Relational DBMS Products emerged in the early 1980s.</a:t>
            </a:r>
          </a:p>
        </p:txBody>
      </p:sp>
    </p:spTree>
    <p:extLst>
      <p:ext uri="{BB962C8B-B14F-4D97-AF65-F5344CB8AC3E}">
        <p14:creationId xmlns:p14="http://schemas.microsoft.com/office/powerpoint/2010/main" val="18673282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4"/>
          <p:cNvSpPr>
            <a:spLocks noGrp="1" noChangeArrowheads="1"/>
          </p:cNvSpPr>
          <p:nvPr>
            <p:ph type="title"/>
          </p:nvPr>
        </p:nvSpPr>
        <p:spPr/>
        <p:txBody>
          <a:bodyPr>
            <a:normAutofit fontScale="90000"/>
          </a:bodyPr>
          <a:lstStyle/>
          <a:p>
            <a:pPr eaLnBrk="1" hangingPunct="1"/>
            <a:r>
              <a:rPr lang="en-US" altLang="en-US" smtClean="0"/>
              <a:t>Historical Development of Database Technology (continued)</a:t>
            </a:r>
          </a:p>
        </p:txBody>
      </p:sp>
      <p:sp>
        <p:nvSpPr>
          <p:cNvPr id="70660" name="Rectangle 5"/>
          <p:cNvSpPr>
            <a:spLocks noGrp="1" noChangeArrowheads="1"/>
          </p:cNvSpPr>
          <p:nvPr>
            <p:ph type="body" idx="1"/>
          </p:nvPr>
        </p:nvSpPr>
        <p:spPr/>
        <p:txBody>
          <a:bodyPr>
            <a:normAutofit lnSpcReduction="10000"/>
          </a:bodyPr>
          <a:lstStyle/>
          <a:p>
            <a:pPr eaLnBrk="1" hangingPunct="1"/>
            <a:r>
              <a:rPr lang="en-US" altLang="en-US"/>
              <a:t>Object-oriented and emerging applications:</a:t>
            </a:r>
          </a:p>
          <a:p>
            <a:pPr lvl="1" eaLnBrk="1" hangingPunct="1"/>
            <a:r>
              <a:rPr lang="en-US" altLang="en-US" sz="2200"/>
              <a:t>Object-Oriented Database Management Systems (OODBMSs) were introduced in late 1980s and early 1990s to cater to the need of complex data processing in CAD and other applications.</a:t>
            </a:r>
          </a:p>
          <a:p>
            <a:pPr lvl="2" eaLnBrk="1" hangingPunct="1"/>
            <a:r>
              <a:rPr lang="en-US" altLang="en-US" sz="2000"/>
              <a:t>Their use has not taken off much.</a:t>
            </a:r>
          </a:p>
          <a:p>
            <a:pPr lvl="1" eaLnBrk="1" hangingPunct="1"/>
            <a:r>
              <a:rPr lang="en-US" altLang="en-US" sz="2200"/>
              <a:t>Many relational DBMSs have incorporated object database concepts, leading to a new category called </a:t>
            </a:r>
            <a:r>
              <a:rPr lang="en-US" altLang="en-US" sz="2200" i="1"/>
              <a:t>object-relationa</a:t>
            </a:r>
            <a:r>
              <a:rPr lang="en-US" altLang="en-US" sz="2200"/>
              <a:t>l DBMSs (ORDBMSs)</a:t>
            </a:r>
          </a:p>
          <a:p>
            <a:pPr lvl="1" eaLnBrk="1" hangingPunct="1"/>
            <a:r>
              <a:rPr lang="en-US" altLang="en-US" sz="2200" i="1"/>
              <a:t>Extended relational</a:t>
            </a:r>
            <a:r>
              <a:rPr lang="en-US" altLang="en-US" sz="2200"/>
              <a:t> systems add further capabilities (e.g. for multimedia data, text, XML, and other data types)</a:t>
            </a:r>
          </a:p>
        </p:txBody>
      </p:sp>
    </p:spTree>
    <p:extLst>
      <p:ext uri="{BB962C8B-B14F-4D97-AF65-F5344CB8AC3E}">
        <p14:creationId xmlns:p14="http://schemas.microsoft.com/office/powerpoint/2010/main" val="1927759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normAutofit fontScale="90000"/>
          </a:bodyPr>
          <a:lstStyle/>
          <a:p>
            <a:pPr eaLnBrk="1" hangingPunct="1"/>
            <a:r>
              <a:rPr lang="en-US" altLang="en-US" smtClean="0"/>
              <a:t>Historical Development of Database Technology (continued)</a:t>
            </a:r>
          </a:p>
        </p:txBody>
      </p:sp>
      <p:sp>
        <p:nvSpPr>
          <p:cNvPr id="72708" name="Rectangle 3"/>
          <p:cNvSpPr>
            <a:spLocks noGrp="1" noChangeArrowheads="1"/>
          </p:cNvSpPr>
          <p:nvPr>
            <p:ph type="body" idx="1"/>
          </p:nvPr>
        </p:nvSpPr>
        <p:spPr/>
        <p:txBody>
          <a:bodyPr/>
          <a:lstStyle/>
          <a:p>
            <a:pPr eaLnBrk="1" hangingPunct="1">
              <a:lnSpc>
                <a:spcPct val="90000"/>
              </a:lnSpc>
            </a:pPr>
            <a:r>
              <a:rPr lang="en-US" altLang="en-US" smtClean="0"/>
              <a:t>Data on the Web and E-commerce Applications:</a:t>
            </a:r>
          </a:p>
          <a:p>
            <a:pPr lvl="1" eaLnBrk="1" hangingPunct="1">
              <a:lnSpc>
                <a:spcPct val="90000"/>
              </a:lnSpc>
            </a:pPr>
            <a:r>
              <a:rPr lang="en-US" altLang="en-US" smtClean="0"/>
              <a:t>Web contains data in HTML (Hypertext markup language) with links among pages.</a:t>
            </a:r>
          </a:p>
          <a:p>
            <a:pPr lvl="1" eaLnBrk="1" hangingPunct="1">
              <a:lnSpc>
                <a:spcPct val="90000"/>
              </a:lnSpc>
            </a:pPr>
            <a:r>
              <a:rPr lang="en-US" altLang="en-US" smtClean="0"/>
              <a:t>This has given rise to a new set of applications and E-commerce is using new standards like XML (eXtended  Markup Language). (see Ch. 13).</a:t>
            </a:r>
          </a:p>
          <a:p>
            <a:pPr lvl="1" eaLnBrk="1" hangingPunct="1">
              <a:lnSpc>
                <a:spcPct val="90000"/>
              </a:lnSpc>
            </a:pPr>
            <a:r>
              <a:rPr lang="en-US" altLang="en-US" smtClean="0"/>
              <a:t>Script programming languages such as PHP and JavaScript allow generation of dynamic Web pages that are partially generated from a database (see Ch. 11).</a:t>
            </a:r>
          </a:p>
          <a:p>
            <a:pPr lvl="2" eaLnBrk="1" hangingPunct="1">
              <a:lnSpc>
                <a:spcPct val="90000"/>
              </a:lnSpc>
            </a:pPr>
            <a:r>
              <a:rPr lang="en-US" altLang="en-US" smtClean="0"/>
              <a:t>Also allow database updates through Web pages</a:t>
            </a:r>
          </a:p>
        </p:txBody>
      </p:sp>
    </p:spTree>
    <p:extLst>
      <p:ext uri="{BB962C8B-B14F-4D97-AF65-F5344CB8AC3E}">
        <p14:creationId xmlns:p14="http://schemas.microsoft.com/office/powerpoint/2010/main" val="830082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4"/>
          <p:cNvSpPr>
            <a:spLocks noGrp="1" noChangeArrowheads="1"/>
          </p:cNvSpPr>
          <p:nvPr>
            <p:ph type="title"/>
          </p:nvPr>
        </p:nvSpPr>
        <p:spPr/>
        <p:txBody>
          <a:bodyPr/>
          <a:lstStyle/>
          <a:p>
            <a:pPr eaLnBrk="1" hangingPunct="1"/>
            <a:r>
              <a:rPr lang="en-US" altLang="en-US" smtClean="0"/>
              <a:t>Extending Database Capabilities (1)</a:t>
            </a:r>
          </a:p>
        </p:txBody>
      </p:sp>
      <p:sp>
        <p:nvSpPr>
          <p:cNvPr id="74756" name="Rectangle 5"/>
          <p:cNvSpPr>
            <a:spLocks noGrp="1" noChangeArrowheads="1"/>
          </p:cNvSpPr>
          <p:nvPr>
            <p:ph type="body" idx="1"/>
          </p:nvPr>
        </p:nvSpPr>
        <p:spPr/>
        <p:txBody>
          <a:bodyPr>
            <a:normAutofit fontScale="92500" lnSpcReduction="20000"/>
          </a:bodyPr>
          <a:lstStyle/>
          <a:p>
            <a:pPr eaLnBrk="1" hangingPunct="1">
              <a:lnSpc>
                <a:spcPct val="90000"/>
              </a:lnSpc>
            </a:pPr>
            <a:r>
              <a:rPr lang="en-US" altLang="en-US" sz="2000"/>
              <a:t>New functionality is being added to DBMSs in the following areas:</a:t>
            </a:r>
          </a:p>
          <a:p>
            <a:pPr lvl="1" eaLnBrk="1" hangingPunct="1">
              <a:lnSpc>
                <a:spcPct val="90000"/>
              </a:lnSpc>
            </a:pPr>
            <a:r>
              <a:rPr lang="en-US" altLang="en-US"/>
              <a:t>Scientific Applications – Physics, Chemistry, Biology - Genetics</a:t>
            </a:r>
          </a:p>
          <a:p>
            <a:pPr lvl="1" eaLnBrk="1" hangingPunct="1">
              <a:lnSpc>
                <a:spcPct val="90000"/>
              </a:lnSpc>
            </a:pPr>
            <a:r>
              <a:rPr lang="en-US" altLang="en-US"/>
              <a:t>Earth and Atmospheric Sciences and Astronomy</a:t>
            </a:r>
          </a:p>
          <a:p>
            <a:pPr lvl="1" eaLnBrk="1" hangingPunct="1">
              <a:lnSpc>
                <a:spcPct val="90000"/>
              </a:lnSpc>
            </a:pPr>
            <a:r>
              <a:rPr lang="en-US" altLang="en-US"/>
              <a:t>XML (eXtensible Markup Language)</a:t>
            </a:r>
          </a:p>
          <a:p>
            <a:pPr lvl="1" eaLnBrk="1" hangingPunct="1">
              <a:lnSpc>
                <a:spcPct val="90000"/>
              </a:lnSpc>
            </a:pPr>
            <a:r>
              <a:rPr lang="en-US" altLang="en-US"/>
              <a:t>Image Storage and Management</a:t>
            </a:r>
          </a:p>
          <a:p>
            <a:pPr lvl="1" eaLnBrk="1" hangingPunct="1">
              <a:lnSpc>
                <a:spcPct val="90000"/>
              </a:lnSpc>
            </a:pPr>
            <a:r>
              <a:rPr lang="en-US" altLang="en-US"/>
              <a:t>Audio and Video Data Management</a:t>
            </a:r>
          </a:p>
          <a:p>
            <a:pPr lvl="1" eaLnBrk="1" hangingPunct="1">
              <a:lnSpc>
                <a:spcPct val="90000"/>
              </a:lnSpc>
            </a:pPr>
            <a:r>
              <a:rPr lang="en-US" altLang="en-US"/>
              <a:t>Data Warehousing and Data Mining – a very major area for future development using new technologies (see Chapters 28-29)</a:t>
            </a:r>
          </a:p>
          <a:p>
            <a:pPr lvl="1" eaLnBrk="1" hangingPunct="1">
              <a:lnSpc>
                <a:spcPct val="90000"/>
              </a:lnSpc>
            </a:pPr>
            <a:r>
              <a:rPr lang="en-US" altLang="en-US"/>
              <a:t>Spatial Data Management and Location Based Services</a:t>
            </a:r>
          </a:p>
          <a:p>
            <a:pPr lvl="1" eaLnBrk="1" hangingPunct="1">
              <a:lnSpc>
                <a:spcPct val="90000"/>
              </a:lnSpc>
            </a:pPr>
            <a:r>
              <a:rPr lang="en-US" altLang="en-US"/>
              <a:t>Time Series and Historical Data Management</a:t>
            </a:r>
          </a:p>
          <a:p>
            <a:pPr eaLnBrk="1" hangingPunct="1">
              <a:lnSpc>
                <a:spcPct val="90000"/>
              </a:lnSpc>
            </a:pPr>
            <a:r>
              <a:rPr lang="en-US" altLang="en-US" sz="2000"/>
              <a:t>The above gives rise to </a:t>
            </a:r>
            <a:r>
              <a:rPr lang="en-US" altLang="en-US" sz="2000" i="1"/>
              <a:t>new research and development</a:t>
            </a:r>
            <a:r>
              <a:rPr lang="en-US" altLang="en-US" sz="2000"/>
              <a:t> in incorporating new data types, complex data structures, new operations and storage and indexing schemes in database systems. </a:t>
            </a:r>
          </a:p>
        </p:txBody>
      </p:sp>
    </p:spTree>
    <p:extLst>
      <p:ext uri="{BB962C8B-B14F-4D97-AF65-F5344CB8AC3E}">
        <p14:creationId xmlns:p14="http://schemas.microsoft.com/office/powerpoint/2010/main" val="793913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r>
              <a:rPr lang="en-US" altLang="en-US" dirty="0" smtClean="0"/>
              <a:t>Chapter #1</a:t>
            </a:r>
          </a:p>
        </p:txBody>
      </p:sp>
      <p:sp>
        <p:nvSpPr>
          <p:cNvPr id="3" name="Content Placeholder 2">
            <a:extLst/>
          </p:cNvPr>
          <p:cNvSpPr>
            <a:spLocks noGrp="1"/>
          </p:cNvSpPr>
          <p:nvPr>
            <p:ph idx="1"/>
          </p:nvPr>
        </p:nvSpPr>
        <p:spPr/>
        <p:txBody>
          <a:bodyPr/>
          <a:lstStyle/>
          <a:p>
            <a:pPr>
              <a:defRPr/>
            </a:pPr>
            <a:endParaRPr lang="en-US" dirty="0">
              <a:ea typeface="+mn-ea"/>
            </a:endParaRPr>
          </a:p>
          <a:p>
            <a:pPr marL="0" indent="0" algn="ctr">
              <a:buNone/>
              <a:defRPr/>
            </a:pPr>
            <a:endParaRPr lang="en-US" sz="3200" b="1" dirty="0">
              <a:ea typeface="+mn-ea"/>
            </a:endParaRPr>
          </a:p>
          <a:p>
            <a:pPr marL="0" indent="0" algn="ctr">
              <a:buNone/>
              <a:defRPr/>
            </a:pPr>
            <a:r>
              <a:rPr lang="en-US" sz="3600" b="1" dirty="0">
                <a:ea typeface="+mn-ea"/>
              </a:rPr>
              <a:t>Databases and Database Users</a:t>
            </a:r>
          </a:p>
        </p:txBody>
      </p:sp>
    </p:spTree>
    <p:extLst>
      <p:ext uri="{BB962C8B-B14F-4D97-AF65-F5344CB8AC3E}">
        <p14:creationId xmlns:p14="http://schemas.microsoft.com/office/powerpoint/2010/main" val="1816973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4"/>
          <p:cNvSpPr>
            <a:spLocks noGrp="1" noChangeArrowheads="1"/>
          </p:cNvSpPr>
          <p:nvPr>
            <p:ph type="title"/>
          </p:nvPr>
        </p:nvSpPr>
        <p:spPr/>
        <p:txBody>
          <a:bodyPr/>
          <a:lstStyle/>
          <a:p>
            <a:pPr eaLnBrk="1" hangingPunct="1"/>
            <a:r>
              <a:rPr lang="en-US" altLang="en-US" smtClean="0"/>
              <a:t>Extending Database Capabilities (2)</a:t>
            </a:r>
          </a:p>
        </p:txBody>
      </p:sp>
      <p:sp>
        <p:nvSpPr>
          <p:cNvPr id="76804" name="Rectangle 5"/>
          <p:cNvSpPr>
            <a:spLocks noGrp="1" noChangeArrowheads="1"/>
          </p:cNvSpPr>
          <p:nvPr>
            <p:ph type="body" idx="1"/>
          </p:nvPr>
        </p:nvSpPr>
        <p:spPr/>
        <p:txBody>
          <a:bodyPr>
            <a:normAutofit fontScale="92500" lnSpcReduction="20000"/>
          </a:bodyPr>
          <a:lstStyle/>
          <a:p>
            <a:pPr eaLnBrk="1" hangingPunct="1">
              <a:lnSpc>
                <a:spcPct val="90000"/>
              </a:lnSpc>
            </a:pPr>
            <a:r>
              <a:rPr lang="en-US" altLang="en-US" sz="2000"/>
              <a:t>Background since the advent of the  21</a:t>
            </a:r>
            <a:r>
              <a:rPr lang="en-US" altLang="en-US" sz="2000" baseline="30000"/>
              <a:t>st</a:t>
            </a:r>
            <a:r>
              <a:rPr lang="en-US" altLang="en-US" sz="2000"/>
              <a:t> Century:</a:t>
            </a:r>
          </a:p>
          <a:p>
            <a:pPr eaLnBrk="1" hangingPunct="1">
              <a:lnSpc>
                <a:spcPct val="90000"/>
              </a:lnSpc>
              <a:buFont typeface="Wingdings" panose="05000000000000000000" pitchFamily="2" charset="2"/>
              <a:buNone/>
            </a:pPr>
            <a:endParaRPr lang="en-US" altLang="en-US" sz="2000"/>
          </a:p>
          <a:p>
            <a:pPr lvl="1" eaLnBrk="1" hangingPunct="1">
              <a:lnSpc>
                <a:spcPct val="90000"/>
              </a:lnSpc>
            </a:pPr>
            <a:r>
              <a:rPr lang="en-US" altLang="en-US" sz="2400"/>
              <a:t>First decade of the 21</a:t>
            </a:r>
            <a:r>
              <a:rPr lang="en-US" altLang="en-US" sz="2400" baseline="30000"/>
              <a:t>st</a:t>
            </a:r>
            <a:r>
              <a:rPr lang="en-US" altLang="en-US" sz="2400"/>
              <a:t> century has seen tremendous growth in user generated data and automatically collected data from applications and search engines.</a:t>
            </a:r>
          </a:p>
          <a:p>
            <a:pPr lvl="1" eaLnBrk="1" hangingPunct="1">
              <a:lnSpc>
                <a:spcPct val="90000"/>
              </a:lnSpc>
              <a:buFont typeface="Wingdings" panose="05000000000000000000" pitchFamily="2" charset="2"/>
              <a:buNone/>
            </a:pPr>
            <a:endParaRPr lang="en-US" altLang="en-US" sz="2400"/>
          </a:p>
          <a:p>
            <a:pPr lvl="1" eaLnBrk="1" hangingPunct="1">
              <a:lnSpc>
                <a:spcPct val="90000"/>
              </a:lnSpc>
            </a:pPr>
            <a:r>
              <a:rPr lang="en-US" altLang="en-US" sz="2400"/>
              <a:t>Social Media platforms such as Facebook and Twitter are generating millions of transactions a day and businesses are interested to tap into this data to “understand” the users</a:t>
            </a:r>
          </a:p>
          <a:p>
            <a:pPr lvl="1" eaLnBrk="1" hangingPunct="1">
              <a:lnSpc>
                <a:spcPct val="90000"/>
              </a:lnSpc>
              <a:buFont typeface="Wingdings" panose="05000000000000000000" pitchFamily="2" charset="2"/>
              <a:buNone/>
            </a:pPr>
            <a:endParaRPr lang="en-US" altLang="en-US" sz="2400"/>
          </a:p>
          <a:p>
            <a:pPr lvl="1" eaLnBrk="1" hangingPunct="1">
              <a:lnSpc>
                <a:spcPct val="90000"/>
              </a:lnSpc>
            </a:pPr>
            <a:r>
              <a:rPr lang="en-US" altLang="en-US" sz="2400"/>
              <a:t>Cloud Storage and Backup is making unlimited amount of storage available to users and applications</a:t>
            </a:r>
          </a:p>
          <a:p>
            <a:pPr lvl="1" eaLnBrk="1" hangingPunct="1">
              <a:lnSpc>
                <a:spcPct val="90000"/>
              </a:lnSpc>
            </a:pPr>
            <a:endParaRPr lang="en-US" altLang="en-US" sz="1800"/>
          </a:p>
        </p:txBody>
      </p:sp>
    </p:spTree>
    <p:extLst>
      <p:ext uri="{BB962C8B-B14F-4D97-AF65-F5344CB8AC3E}">
        <p14:creationId xmlns:p14="http://schemas.microsoft.com/office/powerpoint/2010/main" val="2707122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4"/>
          <p:cNvSpPr>
            <a:spLocks noGrp="1" noChangeArrowheads="1"/>
          </p:cNvSpPr>
          <p:nvPr>
            <p:ph type="title"/>
          </p:nvPr>
        </p:nvSpPr>
        <p:spPr/>
        <p:txBody>
          <a:bodyPr/>
          <a:lstStyle/>
          <a:p>
            <a:pPr eaLnBrk="1" hangingPunct="1"/>
            <a:r>
              <a:rPr lang="en-US" altLang="en-US" smtClean="0"/>
              <a:t>Extending Database Capabilities (3)</a:t>
            </a:r>
          </a:p>
        </p:txBody>
      </p:sp>
      <p:sp>
        <p:nvSpPr>
          <p:cNvPr id="78852" name="Rectangle 5"/>
          <p:cNvSpPr>
            <a:spLocks noGrp="1" noChangeArrowheads="1"/>
          </p:cNvSpPr>
          <p:nvPr>
            <p:ph type="body" idx="1"/>
          </p:nvPr>
        </p:nvSpPr>
        <p:spPr/>
        <p:txBody>
          <a:bodyPr>
            <a:normAutofit lnSpcReduction="10000"/>
          </a:bodyPr>
          <a:lstStyle/>
          <a:p>
            <a:pPr eaLnBrk="1" hangingPunct="1">
              <a:lnSpc>
                <a:spcPct val="90000"/>
              </a:lnSpc>
            </a:pPr>
            <a:r>
              <a:rPr lang="en-US" altLang="en-US" sz="2000"/>
              <a:t>Emergence of Big Data Technologies and NOSQL databases</a:t>
            </a:r>
          </a:p>
          <a:p>
            <a:pPr lvl="1" eaLnBrk="1" hangingPunct="1">
              <a:lnSpc>
                <a:spcPct val="90000"/>
              </a:lnSpc>
            </a:pPr>
            <a:r>
              <a:rPr lang="en-US" altLang="en-US"/>
              <a:t>New data storage, management and analysis technology was necessary to deal with the onslaught of data in petabytes a day (10**15 bytes or 1000 terabytes) in some applications – this started being commonly called as “Big Data”.</a:t>
            </a:r>
          </a:p>
          <a:p>
            <a:pPr lvl="1" eaLnBrk="1" hangingPunct="1">
              <a:lnSpc>
                <a:spcPct val="90000"/>
              </a:lnSpc>
            </a:pPr>
            <a:r>
              <a:rPr lang="en-US" altLang="en-US"/>
              <a:t>Hadoop (which originated from Yahoo) and Mapreduce Programming approach to distributed data processing (which originated from Google) as well as the Google file system have given rise to Big Data technologies (Chapter 25). Further enhancements are taking place in the form of Spark based technology.</a:t>
            </a:r>
          </a:p>
          <a:p>
            <a:pPr lvl="1" eaLnBrk="1" hangingPunct="1">
              <a:lnSpc>
                <a:spcPct val="90000"/>
              </a:lnSpc>
            </a:pPr>
            <a:r>
              <a:rPr lang="en-US" altLang="en-US"/>
              <a:t>NOSQL (Not Only SQL- where SQL is the de facto standard language for relational DBMSs) systems have been designed for rapid search and retrieval from documents, processing of huge graphs occurring on social networks, and other forms of unstructured data with flexible models of transaction processing (Chapter 24). </a:t>
            </a:r>
          </a:p>
        </p:txBody>
      </p:sp>
    </p:spTree>
    <p:extLst>
      <p:ext uri="{BB962C8B-B14F-4D97-AF65-F5344CB8AC3E}">
        <p14:creationId xmlns:p14="http://schemas.microsoft.com/office/powerpoint/2010/main" val="18169421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4"/>
          <p:cNvSpPr>
            <a:spLocks noGrp="1" noChangeArrowheads="1"/>
          </p:cNvSpPr>
          <p:nvPr>
            <p:ph type="title"/>
          </p:nvPr>
        </p:nvSpPr>
        <p:spPr/>
        <p:txBody>
          <a:bodyPr/>
          <a:lstStyle/>
          <a:p>
            <a:pPr eaLnBrk="1" hangingPunct="1"/>
            <a:r>
              <a:rPr lang="en-US" altLang="en-US" smtClean="0"/>
              <a:t> When not to use a DBMS</a:t>
            </a:r>
          </a:p>
        </p:txBody>
      </p:sp>
      <p:sp>
        <p:nvSpPr>
          <p:cNvPr id="81924" name="Rectangle 5"/>
          <p:cNvSpPr>
            <a:spLocks noGrp="1" noChangeArrowheads="1"/>
          </p:cNvSpPr>
          <p:nvPr>
            <p:ph type="body" idx="1"/>
          </p:nvPr>
        </p:nvSpPr>
        <p:spPr/>
        <p:txBody>
          <a:bodyPr>
            <a:normAutofit fontScale="92500" lnSpcReduction="10000"/>
          </a:bodyPr>
          <a:lstStyle/>
          <a:p>
            <a:pPr eaLnBrk="1" hangingPunct="1"/>
            <a:r>
              <a:rPr lang="en-US" altLang="en-US"/>
              <a:t>Main inhibitors (costs) of using a DBMS:</a:t>
            </a:r>
          </a:p>
          <a:p>
            <a:pPr lvl="1" eaLnBrk="1" hangingPunct="1"/>
            <a:r>
              <a:rPr lang="en-US" altLang="en-US" sz="2200"/>
              <a:t>High initial investment and possible need for additional hardware.</a:t>
            </a:r>
          </a:p>
          <a:p>
            <a:pPr lvl="1" eaLnBrk="1" hangingPunct="1"/>
            <a:r>
              <a:rPr lang="en-US" altLang="en-US" sz="2200"/>
              <a:t>Overhead for providing generality, security, concurrency control, recovery, and  integrity functions.</a:t>
            </a:r>
          </a:p>
          <a:p>
            <a:pPr eaLnBrk="1" hangingPunct="1"/>
            <a:r>
              <a:rPr lang="en-US" altLang="en-US"/>
              <a:t>When a DBMS may be unnecessary:</a:t>
            </a:r>
          </a:p>
          <a:p>
            <a:pPr lvl="1" eaLnBrk="1" hangingPunct="1"/>
            <a:r>
              <a:rPr lang="en-US" altLang="en-US" sz="2200"/>
              <a:t>If the database and applications are simple, well defined, and not expected to change.</a:t>
            </a:r>
          </a:p>
          <a:p>
            <a:pPr lvl="1" eaLnBrk="1" hangingPunct="1"/>
            <a:r>
              <a:rPr lang="en-US" altLang="en-US" sz="2200"/>
              <a:t>If access to data by multiple users is not required.</a:t>
            </a:r>
          </a:p>
          <a:p>
            <a:pPr eaLnBrk="1" hangingPunct="1"/>
            <a:r>
              <a:rPr lang="en-US" altLang="en-US"/>
              <a:t>When a DBMS may be infeasible:</a:t>
            </a:r>
          </a:p>
          <a:p>
            <a:pPr lvl="1" eaLnBrk="1" hangingPunct="1"/>
            <a:r>
              <a:rPr lang="en-US" altLang="en-US" sz="2200"/>
              <a:t>In embedded systems where a general purpose DBMS may not fit in available storage</a:t>
            </a:r>
          </a:p>
        </p:txBody>
      </p:sp>
    </p:spTree>
    <p:extLst>
      <p:ext uri="{BB962C8B-B14F-4D97-AF65-F5344CB8AC3E}">
        <p14:creationId xmlns:p14="http://schemas.microsoft.com/office/powerpoint/2010/main" val="718295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4"/>
          <p:cNvSpPr>
            <a:spLocks noGrp="1" noChangeArrowheads="1"/>
          </p:cNvSpPr>
          <p:nvPr>
            <p:ph type="title"/>
          </p:nvPr>
        </p:nvSpPr>
        <p:spPr/>
        <p:txBody>
          <a:bodyPr/>
          <a:lstStyle/>
          <a:p>
            <a:pPr eaLnBrk="1" hangingPunct="1"/>
            <a:r>
              <a:rPr lang="en-US" altLang="en-US" smtClean="0"/>
              <a:t> When not to use a DBMS</a:t>
            </a:r>
          </a:p>
        </p:txBody>
      </p:sp>
      <p:sp>
        <p:nvSpPr>
          <p:cNvPr id="83972" name="Rectangle 5"/>
          <p:cNvSpPr>
            <a:spLocks noGrp="1" noChangeArrowheads="1"/>
          </p:cNvSpPr>
          <p:nvPr>
            <p:ph type="body" idx="1"/>
          </p:nvPr>
        </p:nvSpPr>
        <p:spPr/>
        <p:txBody>
          <a:bodyPr/>
          <a:lstStyle/>
          <a:p>
            <a:pPr eaLnBrk="1" hangingPunct="1"/>
            <a:r>
              <a:rPr lang="en-US" altLang="en-US" smtClean="0"/>
              <a:t>When no DBMS may suffice:</a:t>
            </a:r>
          </a:p>
          <a:p>
            <a:pPr lvl="1" eaLnBrk="1" hangingPunct="1"/>
            <a:r>
              <a:rPr lang="en-US" altLang="en-US" sz="2800"/>
              <a:t>If there are stringent real-time requirements that may not be met because of DBMS overhead (e.g., telephone switching systems)</a:t>
            </a:r>
          </a:p>
          <a:p>
            <a:pPr lvl="1" eaLnBrk="1" hangingPunct="1"/>
            <a:r>
              <a:rPr lang="en-US" altLang="en-US" smtClean="0"/>
              <a:t>If the database system is not able to handle the complexity of data because of modeling limitations (e.g., in complex genome and protein databases)</a:t>
            </a:r>
          </a:p>
          <a:p>
            <a:pPr lvl="1" eaLnBrk="1" hangingPunct="1"/>
            <a:r>
              <a:rPr lang="en-US" altLang="en-US" smtClean="0"/>
              <a:t>If the database users need special operations not supported by the DBMS (e.g., GIS and location based services).</a:t>
            </a:r>
          </a:p>
        </p:txBody>
      </p:sp>
    </p:spTree>
    <p:extLst>
      <p:ext uri="{BB962C8B-B14F-4D97-AF65-F5344CB8AC3E}">
        <p14:creationId xmlns:p14="http://schemas.microsoft.com/office/powerpoint/2010/main" val="3700944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a:xfrm>
            <a:off x="1295402" y="1074495"/>
            <a:ext cx="9601196" cy="1303867"/>
          </a:xfrm>
        </p:spPr>
        <p:txBody>
          <a:bodyPr/>
          <a:lstStyle/>
          <a:p>
            <a:r>
              <a:rPr lang="en-US" altLang="en-US" dirty="0" smtClean="0"/>
              <a:t>Users Are Dependent on Databases</a:t>
            </a:r>
            <a:endParaRPr lang="en-IN" altLang="en-US" dirty="0" smtClean="0"/>
          </a:p>
        </p:txBody>
      </p:sp>
      <p:pic>
        <p:nvPicPr>
          <p:cNvPr id="10244" name="Picture 5" descr="Two chains show connections between users and databases using computers versus using mobile devices. The first chain, from left to right, reads: users, personal computer with web browser client, internet, web server, database. The bottom line, from left to right, reads: users, smartphone with app client, cell phone system data network, app data server, databas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0582" y="2586181"/>
            <a:ext cx="8570836" cy="3576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532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noChangeArrowheads="1"/>
          </p:cNvSpPr>
          <p:nvPr>
            <p:ph type="title"/>
          </p:nvPr>
        </p:nvSpPr>
        <p:spPr/>
        <p:txBody>
          <a:bodyPr/>
          <a:lstStyle/>
          <a:p>
            <a:r>
              <a:rPr lang="en-US" altLang="en-US" smtClean="0"/>
              <a:t>Purpose of a Database</a:t>
            </a:r>
            <a:endParaRPr lang="en-IN" altLang="en-US" smtClean="0"/>
          </a:p>
        </p:txBody>
      </p:sp>
      <p:sp>
        <p:nvSpPr>
          <p:cNvPr id="11267" name="Text Placeholder 5"/>
          <p:cNvSpPr>
            <a:spLocks noGrp="1" noChangeArrowheads="1"/>
          </p:cNvSpPr>
          <p:nvPr>
            <p:ph type="body" idx="1"/>
          </p:nvPr>
        </p:nvSpPr>
        <p:spPr/>
        <p:txBody>
          <a:bodyPr>
            <a:normAutofit/>
          </a:bodyPr>
          <a:lstStyle/>
          <a:p>
            <a:r>
              <a:rPr lang="en-US" altLang="en-US" sz="2800" dirty="0"/>
              <a:t>The purpose of a database is to keep track of things</a:t>
            </a:r>
            <a:r>
              <a:rPr lang="en-US" altLang="en-US" sz="2800" dirty="0" smtClean="0"/>
              <a:t>.</a:t>
            </a:r>
          </a:p>
          <a:p>
            <a:endParaRPr lang="en-US" altLang="en-US" sz="2800" dirty="0"/>
          </a:p>
          <a:p>
            <a:endParaRPr lang="en-US" altLang="en-US" sz="2800" dirty="0"/>
          </a:p>
          <a:p>
            <a:r>
              <a:rPr lang="en-US" altLang="en-US" sz="2800" dirty="0"/>
              <a:t>Unlike a list or spreadsheet, a database may </a:t>
            </a:r>
            <a:r>
              <a:rPr lang="en-US" altLang="en-US" sz="2800" dirty="0" smtClean="0"/>
              <a:t>store more complicated information </a:t>
            </a:r>
            <a:r>
              <a:rPr lang="en-US" altLang="en-US" sz="2800" dirty="0"/>
              <a:t>than a simple list.</a:t>
            </a:r>
          </a:p>
        </p:txBody>
      </p:sp>
    </p:spTree>
    <p:extLst>
      <p:ext uri="{BB962C8B-B14F-4D97-AF65-F5344CB8AC3E}">
        <p14:creationId xmlns:p14="http://schemas.microsoft.com/office/powerpoint/2010/main" val="2060484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3"/>
          <p:cNvSpPr>
            <a:spLocks noGrp="1" noChangeArrowheads="1"/>
          </p:cNvSpPr>
          <p:nvPr>
            <p:ph type="title"/>
          </p:nvPr>
        </p:nvSpPr>
        <p:spPr/>
        <p:txBody>
          <a:bodyPr/>
          <a:lstStyle/>
          <a:p>
            <a:r>
              <a:rPr lang="en-US" altLang="en-US" smtClean="0"/>
              <a:t>Relational Database Tables</a:t>
            </a:r>
            <a:endParaRPr lang="en-IN" altLang="en-US" smtClean="0"/>
          </a:p>
        </p:txBody>
      </p:sp>
      <p:sp>
        <p:nvSpPr>
          <p:cNvPr id="12291" name="Text Placeholder 4"/>
          <p:cNvSpPr>
            <a:spLocks noGrp="1" noChangeArrowheads="1"/>
          </p:cNvSpPr>
          <p:nvPr>
            <p:ph type="body" idx="1"/>
          </p:nvPr>
        </p:nvSpPr>
        <p:spPr/>
        <p:txBody>
          <a:bodyPr>
            <a:normAutofit/>
          </a:bodyPr>
          <a:lstStyle/>
          <a:p>
            <a:r>
              <a:rPr lang="en-US" altLang="en-US" sz="2800" dirty="0"/>
              <a:t>A relational database stores data in tables.</a:t>
            </a:r>
          </a:p>
          <a:p>
            <a:r>
              <a:rPr lang="en-US" altLang="en-US" sz="2800" dirty="0"/>
              <a:t>Each table holds data about one single theme.</a:t>
            </a:r>
          </a:p>
          <a:p>
            <a:r>
              <a:rPr lang="en-US" altLang="en-US" sz="2800" dirty="0"/>
              <a:t>In a relational database, tables are joined together using the value of the data.</a:t>
            </a:r>
          </a:p>
          <a:p>
            <a:r>
              <a:rPr lang="en-US" altLang="en-US" sz="2800" dirty="0" smtClean="0"/>
              <a:t>Relational </a:t>
            </a:r>
            <a:r>
              <a:rPr lang="en-US" altLang="en-US" sz="2800" dirty="0"/>
              <a:t>databases minimize data redundancy, preserve complex relationships, and allow for partial data.</a:t>
            </a:r>
          </a:p>
        </p:txBody>
      </p:sp>
    </p:spTree>
    <p:extLst>
      <p:ext uri="{BB962C8B-B14F-4D97-AF65-F5344CB8AC3E}">
        <p14:creationId xmlns:p14="http://schemas.microsoft.com/office/powerpoint/2010/main" val="1072538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noChangeArrowheads="1"/>
          </p:cNvSpPr>
          <p:nvPr>
            <p:ph type="title"/>
          </p:nvPr>
        </p:nvSpPr>
        <p:spPr/>
        <p:txBody>
          <a:bodyPr/>
          <a:lstStyle/>
          <a:p>
            <a:r>
              <a:rPr lang="en-US" altLang="en-US" dirty="0" smtClean="0"/>
              <a:t>Relational Database Example</a:t>
            </a:r>
            <a:endParaRPr lang="en-IN" altLang="en-US" dirty="0" smtClean="0"/>
          </a:p>
        </p:txBody>
      </p:sp>
      <p:sp>
        <p:nvSpPr>
          <p:cNvPr id="13315" name="Text Placeholder 4"/>
          <p:cNvSpPr>
            <a:spLocks noGrp="1" noChangeArrowheads="1"/>
          </p:cNvSpPr>
          <p:nvPr>
            <p:ph type="body" idx="1"/>
          </p:nvPr>
        </p:nvSpPr>
        <p:spPr>
          <a:xfrm>
            <a:off x="1295402" y="2515427"/>
            <a:ext cx="8229600" cy="546100"/>
          </a:xfrm>
        </p:spPr>
        <p:txBody>
          <a:bodyPr/>
          <a:lstStyle/>
          <a:p>
            <a:pPr marL="0" indent="0">
              <a:buNone/>
            </a:pPr>
            <a:r>
              <a:rPr lang="en-US" altLang="en-US" dirty="0"/>
              <a:t> The Adviser and Student Tables</a:t>
            </a:r>
          </a:p>
        </p:txBody>
      </p:sp>
      <p:pic>
        <p:nvPicPr>
          <p:cNvPr id="13316" name="Picture 1" descr="The screenshot shows the adviser and student tables. Two screenshotted Microsoft Access tables labeled provide an example of relational databases. The student table provides names, addresses and contact information for seven students, as well as the last name of each student’s adviser under the heading Adviser Last Name. The corresponding adviser table lists names and e mail addresses for five advisers. Arrows linking the two tables describe how student and adviser data is linked using the Adviser Last Name 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8271" y="3061527"/>
            <a:ext cx="7169729" cy="3112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8151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2902</Words>
  <Application>Microsoft Office PowerPoint</Application>
  <PresentationFormat>Widescreen</PresentationFormat>
  <Paragraphs>313</Paragraphs>
  <Slides>53</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Noto Sans Symbols</vt:lpstr>
      <vt:lpstr>Arial</vt:lpstr>
      <vt:lpstr>Wingdings</vt:lpstr>
      <vt:lpstr>MS PGothic</vt:lpstr>
      <vt:lpstr>Times New Roman</vt:lpstr>
      <vt:lpstr>Garamond</vt:lpstr>
      <vt:lpstr>Tahoma</vt:lpstr>
      <vt:lpstr>MS PGothic</vt:lpstr>
      <vt:lpstr>Organic</vt:lpstr>
      <vt:lpstr>Database Systems (CS2005)</vt:lpstr>
      <vt:lpstr>Course Outline</vt:lpstr>
      <vt:lpstr>Book</vt:lpstr>
      <vt:lpstr>Assessments / Grading</vt:lpstr>
      <vt:lpstr>Chapter #1</vt:lpstr>
      <vt:lpstr>Users Are Dependent on Databases</vt:lpstr>
      <vt:lpstr>Purpose of a Database</vt:lpstr>
      <vt:lpstr>Relational Database Tables</vt:lpstr>
      <vt:lpstr>Relational Database Example</vt:lpstr>
      <vt:lpstr>The Department, Adviser, and Student Tables</vt:lpstr>
      <vt:lpstr>The Art Course Database Tables</vt:lpstr>
      <vt:lpstr>Relational Tables are Processed by Structured Query Language (S Q L)</vt:lpstr>
      <vt:lpstr>S Q L Example (1 of 2)</vt:lpstr>
      <vt:lpstr>S Q L Example (2 of 2)</vt:lpstr>
      <vt:lpstr>S Q L Example Results for the Art Course Database </vt:lpstr>
      <vt:lpstr>What is a Database System?</vt:lpstr>
      <vt:lpstr>Components of a Database System</vt:lpstr>
      <vt:lpstr>Users</vt:lpstr>
      <vt:lpstr>The Database</vt:lpstr>
      <vt:lpstr>Example Database Metadata: A Relational Diagram</vt:lpstr>
      <vt:lpstr>Database Contents</vt:lpstr>
      <vt:lpstr>Database Management System (D B M S)</vt:lpstr>
      <vt:lpstr>Functions of a D B M S</vt:lpstr>
      <vt:lpstr>Impact of Databases and Database Technology</vt:lpstr>
      <vt:lpstr>Simplified database system environment</vt:lpstr>
      <vt:lpstr>Typical DBMS Functionality</vt:lpstr>
      <vt:lpstr>Application Activities Against a Database</vt:lpstr>
      <vt:lpstr>Additional DBMS Functionality</vt:lpstr>
      <vt:lpstr>Example of a Database (with a Conceptual Data Model)</vt:lpstr>
      <vt:lpstr>Example of a Database (with a Conceptual Data Model)</vt:lpstr>
      <vt:lpstr>Example of a simple database</vt:lpstr>
      <vt:lpstr>Main Characteristics of the Database Approach</vt:lpstr>
      <vt:lpstr>Example of a simplified database catalog</vt:lpstr>
      <vt:lpstr>Main Characteristics of the Database Approach (continued)</vt:lpstr>
      <vt:lpstr>Main Characteristics of the Database Approach (continued)</vt:lpstr>
      <vt:lpstr>Database Users</vt:lpstr>
      <vt:lpstr>Database Users – Actors on the Scene </vt:lpstr>
      <vt:lpstr>Database End Users</vt:lpstr>
      <vt:lpstr>Database End Users (continued)</vt:lpstr>
      <vt:lpstr>Database Users – Actors on the Scene (continued)</vt:lpstr>
      <vt:lpstr>Database Users – Actors behind the Scene </vt:lpstr>
      <vt:lpstr>Advantages of Using the Database Approach</vt:lpstr>
      <vt:lpstr>Advantages of Using the Database Approach (continued)</vt:lpstr>
      <vt:lpstr>Additional Implications of Using the Database Approach</vt:lpstr>
      <vt:lpstr>Additional Implications of Using the Database Approach (continued)</vt:lpstr>
      <vt:lpstr>Historical Development of Database Technology</vt:lpstr>
      <vt:lpstr>Historical Development of Database Technology (continued)</vt:lpstr>
      <vt:lpstr>Historical Development of Database Technology (continued)</vt:lpstr>
      <vt:lpstr>Extending Database Capabilities (1)</vt:lpstr>
      <vt:lpstr>Extending Database Capabilities (2)</vt:lpstr>
      <vt:lpstr>Extending Database Capabilities (3)</vt:lpstr>
      <vt:lpstr> When not to use a DBMS</vt:lpstr>
      <vt:lpstr> When not to use a DBMS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Systems (CS2005)</dc:title>
  <cp:lastModifiedBy>Fast</cp:lastModifiedBy>
  <cp:revision>27</cp:revision>
  <dcterms:modified xsi:type="dcterms:W3CDTF">2024-08-19T07:44:03Z</dcterms:modified>
</cp:coreProperties>
</file>